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 id="2147483763" r:id="rId5"/>
  </p:sldMasterIdLst>
  <p:notesMasterIdLst>
    <p:notesMasterId r:id="rId43"/>
  </p:notesMasterIdLst>
  <p:handoutMasterIdLst>
    <p:handoutMasterId r:id="rId44"/>
  </p:handoutMasterIdLst>
  <p:sldIdLst>
    <p:sldId id="379" r:id="rId6"/>
    <p:sldId id="377" r:id="rId7"/>
    <p:sldId id="380" r:id="rId8"/>
    <p:sldId id="301" r:id="rId9"/>
    <p:sldId id="322" r:id="rId10"/>
    <p:sldId id="325" r:id="rId11"/>
    <p:sldId id="324" r:id="rId12"/>
    <p:sldId id="303" r:id="rId13"/>
    <p:sldId id="373" r:id="rId14"/>
    <p:sldId id="374" r:id="rId15"/>
    <p:sldId id="375" r:id="rId16"/>
    <p:sldId id="376" r:id="rId17"/>
    <p:sldId id="330" r:id="rId18"/>
    <p:sldId id="332" r:id="rId19"/>
    <p:sldId id="331" r:id="rId20"/>
    <p:sldId id="333" r:id="rId21"/>
    <p:sldId id="334" r:id="rId22"/>
    <p:sldId id="335" r:id="rId23"/>
    <p:sldId id="336" r:id="rId24"/>
    <p:sldId id="337" r:id="rId25"/>
    <p:sldId id="338" r:id="rId26"/>
    <p:sldId id="347" r:id="rId27"/>
    <p:sldId id="339" r:id="rId28"/>
    <p:sldId id="340" r:id="rId29"/>
    <p:sldId id="341" r:id="rId30"/>
    <p:sldId id="342" r:id="rId31"/>
    <p:sldId id="343" r:id="rId32"/>
    <p:sldId id="344" r:id="rId33"/>
    <p:sldId id="363" r:id="rId34"/>
    <p:sldId id="365" r:id="rId35"/>
    <p:sldId id="366" r:id="rId36"/>
    <p:sldId id="369" r:id="rId37"/>
    <p:sldId id="370" r:id="rId38"/>
    <p:sldId id="368" r:id="rId39"/>
    <p:sldId id="367" r:id="rId40"/>
    <p:sldId id="371" r:id="rId41"/>
    <p:sldId id="372" r:id="rId42"/>
  </p:sldIdLst>
  <p:sldSz cx="9144000" cy="6858000" type="screen4x3"/>
  <p:notesSz cx="6858000" cy="9144000"/>
  <p:custDataLst>
    <p:tags r:id="rId45"/>
  </p:custData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94660"/>
  </p:normalViewPr>
  <p:slideViewPr>
    <p:cSldViewPr>
      <p:cViewPr varScale="1">
        <p:scale>
          <a:sx n="104" d="100"/>
          <a:sy n="104" d="100"/>
        </p:scale>
        <p:origin x="1806" y="10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gs" Target="tags/tag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40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440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40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5F6A691-0EFF-4AE6-879B-580570800ACE}" type="slidenum">
              <a:rPr lang="en-US"/>
              <a:pPr>
                <a:defRPr/>
              </a:pPr>
              <a:t>‹#›</a:t>
            </a:fld>
            <a:endParaRPr lang="en-US" dirty="0"/>
          </a:p>
        </p:txBody>
      </p:sp>
    </p:spTree>
    <p:extLst>
      <p:ext uri="{BB962C8B-B14F-4D97-AF65-F5344CB8AC3E}">
        <p14:creationId xmlns:p14="http://schemas.microsoft.com/office/powerpoint/2010/main" val="1626415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fld id="{D48A310B-0AB4-4EA4-AC83-5DC66D722E6D}" type="datetimeFigureOut">
              <a:rPr lang="en-US"/>
              <a:pPr>
                <a:defRPr/>
              </a:pPr>
              <a:t>9/16/2021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46F139AB-AD85-421C-A02A-18010ED4A6E1}" type="slidenum">
              <a:rPr lang="en-US"/>
              <a:pPr>
                <a:defRPr/>
              </a:pPr>
              <a:t>‹#›</a:t>
            </a:fld>
            <a:endParaRPr lang="en-US" dirty="0"/>
          </a:p>
        </p:txBody>
      </p:sp>
    </p:spTree>
    <p:extLst>
      <p:ext uri="{BB962C8B-B14F-4D97-AF65-F5344CB8AC3E}">
        <p14:creationId xmlns:p14="http://schemas.microsoft.com/office/powerpoint/2010/main" val="608653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367968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901791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320031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1575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05459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867922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6411259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61338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2194118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92133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587140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8059984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8067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600858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8789996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5491345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926097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8830561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513880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6403377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0545258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881838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544636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5929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865021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bwMode="auto">
          <a:noFill/>
          <a:ln>
            <a:solidFill>
              <a:srgbClr val="000000"/>
            </a:solidFill>
            <a:miter lim="800000"/>
            <a:headEnd/>
            <a:tailEnd/>
          </a:ln>
        </p:spPr>
      </p:sp>
      <p:sp>
        <p:nvSpPr>
          <p:cNvPr id="20482"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579984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21462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78736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TextEdi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52040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95675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2CF8FE0E-4E37-4269-8573-B9E77BE52E3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5B78F8CD-62E8-432E-8C7A-F0FFF15F4C0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endParaRPr lang="en-US" dirty="0"/>
          </a:p>
        </p:txBody>
      </p:sp>
      <p:sp>
        <p:nvSpPr>
          <p:cNvPr id="3" name="Footer Placeholder 9"/>
          <p:cNvSpPr>
            <a:spLocks noGrp="1"/>
          </p:cNvSpPr>
          <p:nvPr>
            <p:ph type="ftr" sz="quarter" idx="11"/>
          </p:nvPr>
        </p:nvSpPr>
        <p:spPr/>
        <p:txBody>
          <a:bodyPr/>
          <a:lstStyle>
            <a:lvl1pPr>
              <a:defRPr/>
            </a:lvl1pPr>
          </a:lstStyle>
          <a:p>
            <a:pPr>
              <a:defRPr/>
            </a:pPr>
            <a:endParaRPr lang="en-US" dirty="0"/>
          </a:p>
        </p:txBody>
      </p:sp>
      <p:sp>
        <p:nvSpPr>
          <p:cNvPr id="4" name="Slide Number Placeholder 21"/>
          <p:cNvSpPr>
            <a:spLocks noGrp="1"/>
          </p:cNvSpPr>
          <p:nvPr>
            <p:ph type="sldNum" sz="quarter" idx="12"/>
          </p:nvPr>
        </p:nvSpPr>
        <p:spPr/>
        <p:txBody>
          <a:bodyPr/>
          <a:lstStyle>
            <a:lvl1pPr>
              <a:defRPr/>
            </a:lvl1pPr>
          </a:lstStyle>
          <a:p>
            <a:pPr>
              <a:defRPr/>
            </a:pPr>
            <a:fld id="{4BBCD107-C9B4-4A92-9278-0D3A8626085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228600"/>
            <a:ext cx="9144000" cy="6627813"/>
            <a:chOff x="0" y="144"/>
            <a:chExt cx="5760" cy="4175"/>
          </a:xfrm>
        </p:grpSpPr>
        <p:pic>
          <p:nvPicPr>
            <p:cNvPr id="5" name="Picture 2"/>
            <p:cNvPicPr>
              <a:picLocks noChangeArrowheads="1"/>
            </p:cNvPicPr>
            <p:nvPr/>
          </p:nvPicPr>
          <p:blipFill>
            <a:blip r:embed="rId2" cstate="print"/>
            <a:srcRect/>
            <a:stretch>
              <a:fillRect/>
            </a:stretch>
          </p:blipFill>
          <p:spPr bwMode="auto">
            <a:xfrm>
              <a:off x="0" y="1863"/>
              <a:ext cx="5760" cy="776"/>
            </a:xfrm>
            <a:prstGeom prst="rect">
              <a:avLst/>
            </a:prstGeom>
            <a:noFill/>
            <a:ln w="9525">
              <a:noFill/>
              <a:miter lim="800000"/>
              <a:headEnd/>
              <a:tailEnd/>
            </a:ln>
          </p:spPr>
        </p:pic>
        <p:sp>
          <p:nvSpPr>
            <p:cNvPr id="6" name="Rectangle 3"/>
            <p:cNvSpPr>
              <a:spLocks noChangeArrowheads="1"/>
            </p:cNvSpPr>
            <p:nvPr/>
          </p:nvSpPr>
          <p:spPr bwMode="auto">
            <a:xfrm>
              <a:off x="192" y="144"/>
              <a:ext cx="144" cy="4175"/>
            </a:xfrm>
            <a:prstGeom prst="rect">
              <a:avLst/>
            </a:prstGeom>
            <a:gradFill rotWithShape="0">
              <a:gsLst>
                <a:gs pos="0">
                  <a:schemeClr val="accent2"/>
                </a:gs>
                <a:gs pos="100000">
                  <a:schemeClr val="bg2"/>
                </a:gs>
              </a:gsLst>
              <a:lin ang="5400000" scaled="1"/>
            </a:gradFill>
            <a:ln w="9525">
              <a:noFill/>
              <a:miter lim="800000"/>
              <a:headEnd/>
              <a:tailEnd/>
            </a:ln>
            <a:effectLst/>
          </p:spPr>
          <p:txBody>
            <a:bodyPr wrap="none" anchor="ctr"/>
            <a:lstStyle/>
            <a:p>
              <a:pPr eaLnBrk="0" hangingPunct="0">
                <a:defRPr/>
              </a:pPr>
              <a:endParaRPr lang="en-US" dirty="0">
                <a:solidFill>
                  <a:srgbClr val="EAEAEA"/>
                </a:solidFill>
              </a:endParaRPr>
            </a:p>
          </p:txBody>
        </p:sp>
        <p:sp>
          <p:nvSpPr>
            <p:cNvPr id="7" name="Rectangle 4"/>
            <p:cNvSpPr>
              <a:spLocks noChangeArrowheads="1"/>
            </p:cNvSpPr>
            <p:nvPr/>
          </p:nvSpPr>
          <p:spPr bwMode="auto">
            <a:xfrm>
              <a:off x="0" y="2064"/>
              <a:ext cx="2928" cy="144"/>
            </a:xfrm>
            <a:prstGeom prst="rect">
              <a:avLst/>
            </a:prstGeom>
            <a:solidFill>
              <a:schemeClr val="hlink">
                <a:alpha val="50000"/>
              </a:schemeClr>
            </a:solidFill>
            <a:ln w="9525">
              <a:noFill/>
              <a:miter lim="800000"/>
              <a:headEnd/>
              <a:tailEnd/>
            </a:ln>
            <a:effectLst/>
          </p:spPr>
          <p:txBody>
            <a:bodyPr wrap="none" anchor="ctr"/>
            <a:lstStyle/>
            <a:p>
              <a:pPr eaLnBrk="0" hangingPunct="0">
                <a:defRPr/>
              </a:pPr>
              <a:endParaRPr lang="en-US" dirty="0">
                <a:solidFill>
                  <a:srgbClr val="EAEAEA"/>
                </a:solidFill>
              </a:endParaRPr>
            </a:p>
          </p:txBody>
        </p:sp>
      </p:grpSp>
      <p:sp>
        <p:nvSpPr>
          <p:cNvPr id="2054" name="Rectangle 6"/>
          <p:cNvSpPr>
            <a:spLocks noGrp="1" noChangeArrowheads="1"/>
          </p:cNvSpPr>
          <p:nvPr>
            <p:ph type="ctrTitle" sz="quarter"/>
          </p:nvPr>
        </p:nvSpPr>
        <p:spPr>
          <a:xfrm>
            <a:off x="762000" y="1371600"/>
            <a:ext cx="7772400" cy="1143000"/>
          </a:xfrm>
        </p:spPr>
        <p:txBody>
          <a:bodyPr anchor="b"/>
          <a:lstStyle>
            <a:lvl1pPr>
              <a:defRPr/>
            </a:lvl1pPr>
          </a:lstStyle>
          <a:p>
            <a:r>
              <a:rPr lang="en-US"/>
              <a:t>Click to edit Master title style</a:t>
            </a:r>
          </a:p>
        </p:txBody>
      </p:sp>
      <p:sp>
        <p:nvSpPr>
          <p:cNvPr id="2055" name="Rectangle 7"/>
          <p:cNvSpPr>
            <a:spLocks noGrp="1" noChangeArrowheads="1"/>
          </p:cNvSpPr>
          <p:nvPr>
            <p:ph type="subTitle" sz="quarter" idx="1"/>
          </p:nvPr>
        </p:nvSpPr>
        <p:spPr>
          <a:xfrm>
            <a:off x="1371600" y="4419600"/>
            <a:ext cx="6400800" cy="175260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p:txBody>
          <a:bodyPr/>
          <a:lstStyle>
            <a:lvl1pPr>
              <a:defRPr>
                <a:solidFill>
                  <a:schemeClr val="tx1"/>
                </a:solidFill>
              </a:defRPr>
            </a:lvl1pPr>
          </a:lstStyle>
          <a:p>
            <a:pPr>
              <a:defRPr/>
            </a:pPr>
            <a:endParaRPr lang="en-US" dirty="0">
              <a:solidFill>
                <a:srgbClr val="EAEAEA"/>
              </a:solidFill>
            </a:endParaRPr>
          </a:p>
        </p:txBody>
      </p:sp>
      <p:sp>
        <p:nvSpPr>
          <p:cNvPr id="9" name="Rectangle 9"/>
          <p:cNvSpPr>
            <a:spLocks noGrp="1" noChangeArrowheads="1"/>
          </p:cNvSpPr>
          <p:nvPr>
            <p:ph type="ftr" sz="quarter" idx="11"/>
          </p:nvPr>
        </p:nvSpPr>
        <p:spPr/>
        <p:txBody>
          <a:bodyPr/>
          <a:lstStyle>
            <a:lvl1pPr>
              <a:defRPr>
                <a:solidFill>
                  <a:schemeClr val="tx1"/>
                </a:solidFill>
              </a:defRPr>
            </a:lvl1pPr>
          </a:lstStyle>
          <a:p>
            <a:pPr>
              <a:defRPr/>
            </a:pPr>
            <a:endParaRPr lang="en-US" dirty="0">
              <a:solidFill>
                <a:srgbClr val="EAEAEA"/>
              </a:solidFill>
            </a:endParaRPr>
          </a:p>
        </p:txBody>
      </p:sp>
      <p:sp>
        <p:nvSpPr>
          <p:cNvPr id="10" name="Rectangle 10"/>
          <p:cNvSpPr>
            <a:spLocks noGrp="1" noChangeArrowheads="1"/>
          </p:cNvSpPr>
          <p:nvPr>
            <p:ph type="sldNum" sz="quarter" idx="12"/>
          </p:nvPr>
        </p:nvSpPr>
        <p:spPr/>
        <p:txBody>
          <a:bodyPr/>
          <a:lstStyle>
            <a:lvl1pPr>
              <a:defRPr>
                <a:solidFill>
                  <a:schemeClr val="tx1"/>
                </a:solidFill>
              </a:defRPr>
            </a:lvl1pPr>
          </a:lstStyle>
          <a:p>
            <a:pPr>
              <a:defRPr/>
            </a:pPr>
            <a:fld id="{593AA97E-A5D9-4B6C-94B2-72077CF768DF}" type="slidenum">
              <a:rPr lang="en-US">
                <a:solidFill>
                  <a:srgbClr val="EAEAEA"/>
                </a:solidFill>
              </a:rPr>
              <a:pPr>
                <a:defRPr/>
              </a:pPr>
              <a:t>‹#›</a:t>
            </a:fld>
            <a:endParaRPr lang="en-US" dirty="0">
              <a:solidFill>
                <a:srgbClr val="EAEAEA"/>
              </a:solidFill>
            </a:endParaRPr>
          </a:p>
        </p:txBody>
      </p:sp>
    </p:spTree>
    <p:extLst>
      <p:ext uri="{BB962C8B-B14F-4D97-AF65-F5344CB8AC3E}">
        <p14:creationId xmlns:p14="http://schemas.microsoft.com/office/powerpoint/2010/main" val="4136282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8D4CCEFB-D0AD-4900-A9BC-B8DBFC2913CF}" type="slidenum">
              <a:rPr lang="en-US"/>
              <a:pPr>
                <a:defRPr/>
              </a:pPr>
              <a:t>‹#›</a:t>
            </a:fld>
            <a:endParaRPr lang="en-US" dirty="0"/>
          </a:p>
        </p:txBody>
      </p:sp>
    </p:spTree>
    <p:extLst>
      <p:ext uri="{BB962C8B-B14F-4D97-AF65-F5344CB8AC3E}">
        <p14:creationId xmlns:p14="http://schemas.microsoft.com/office/powerpoint/2010/main" val="2136836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E8FDE1B0-838A-422C-B004-50C442754238}" type="slidenum">
              <a:rPr lang="en-US"/>
              <a:pPr>
                <a:defRPr/>
              </a:pPr>
              <a:t>‹#›</a:t>
            </a:fld>
            <a:endParaRPr lang="en-US" dirty="0"/>
          </a:p>
        </p:txBody>
      </p:sp>
    </p:spTree>
    <p:extLst>
      <p:ext uri="{BB962C8B-B14F-4D97-AF65-F5344CB8AC3E}">
        <p14:creationId xmlns:p14="http://schemas.microsoft.com/office/powerpoint/2010/main" val="1120913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F814D743-41B0-4DA4-9EA4-7239CEB4DEDD}" type="slidenum">
              <a:rPr lang="en-US"/>
              <a:pPr>
                <a:defRPr/>
              </a:pPr>
              <a:t>‹#›</a:t>
            </a:fld>
            <a:endParaRPr lang="en-US" dirty="0"/>
          </a:p>
        </p:txBody>
      </p:sp>
    </p:spTree>
    <p:extLst>
      <p:ext uri="{BB962C8B-B14F-4D97-AF65-F5344CB8AC3E}">
        <p14:creationId xmlns:p14="http://schemas.microsoft.com/office/powerpoint/2010/main" val="756888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p>
        </p:txBody>
      </p:sp>
      <p:sp>
        <p:nvSpPr>
          <p:cNvPr id="8"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
          <p:cNvSpPr>
            <a:spLocks noGrp="1" noChangeArrowheads="1"/>
          </p:cNvSpPr>
          <p:nvPr>
            <p:ph type="sldNum" sz="quarter" idx="12"/>
          </p:nvPr>
        </p:nvSpPr>
        <p:spPr>
          <a:ln/>
        </p:spPr>
        <p:txBody>
          <a:bodyPr/>
          <a:lstStyle>
            <a:lvl1pPr>
              <a:defRPr/>
            </a:lvl1pPr>
          </a:lstStyle>
          <a:p>
            <a:pPr>
              <a:defRPr/>
            </a:pPr>
            <a:fld id="{A4DD139F-9FEF-4198-A8B6-55383389DE3B}" type="slidenum">
              <a:rPr lang="en-US"/>
              <a:pPr>
                <a:defRPr/>
              </a:pPr>
              <a:t>‹#›</a:t>
            </a:fld>
            <a:endParaRPr lang="en-US" dirty="0"/>
          </a:p>
        </p:txBody>
      </p:sp>
    </p:spTree>
    <p:extLst>
      <p:ext uri="{BB962C8B-B14F-4D97-AF65-F5344CB8AC3E}">
        <p14:creationId xmlns:p14="http://schemas.microsoft.com/office/powerpoint/2010/main" val="4065095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
          <p:cNvSpPr>
            <a:spLocks noGrp="1" noChangeArrowheads="1"/>
          </p:cNvSpPr>
          <p:nvPr>
            <p:ph type="sldNum" sz="quarter" idx="12"/>
          </p:nvPr>
        </p:nvSpPr>
        <p:spPr>
          <a:ln/>
        </p:spPr>
        <p:txBody>
          <a:bodyPr/>
          <a:lstStyle>
            <a:lvl1pPr>
              <a:defRPr/>
            </a:lvl1pPr>
          </a:lstStyle>
          <a:p>
            <a:pPr>
              <a:defRPr/>
            </a:pPr>
            <a:fld id="{C5ABD210-EFD3-4649-AE86-9CCCCAA827D8}" type="slidenum">
              <a:rPr lang="en-US"/>
              <a:pPr>
                <a:defRPr/>
              </a:pPr>
              <a:t>‹#›</a:t>
            </a:fld>
            <a:endParaRPr lang="en-US" dirty="0"/>
          </a:p>
        </p:txBody>
      </p:sp>
    </p:spTree>
    <p:extLst>
      <p:ext uri="{BB962C8B-B14F-4D97-AF65-F5344CB8AC3E}">
        <p14:creationId xmlns:p14="http://schemas.microsoft.com/office/powerpoint/2010/main" val="1274933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p>
        </p:txBody>
      </p:sp>
      <p:sp>
        <p:nvSpPr>
          <p:cNvPr id="3"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
          <p:cNvSpPr>
            <a:spLocks noGrp="1" noChangeArrowheads="1"/>
          </p:cNvSpPr>
          <p:nvPr>
            <p:ph type="sldNum" sz="quarter" idx="12"/>
          </p:nvPr>
        </p:nvSpPr>
        <p:spPr>
          <a:ln/>
        </p:spPr>
        <p:txBody>
          <a:bodyPr/>
          <a:lstStyle>
            <a:lvl1pPr>
              <a:defRPr/>
            </a:lvl1pPr>
          </a:lstStyle>
          <a:p>
            <a:pPr>
              <a:defRPr/>
            </a:pPr>
            <a:fld id="{2F206FB8-4A5D-4CA4-B9FB-B20450F1341E}" type="slidenum">
              <a:rPr lang="en-US"/>
              <a:pPr>
                <a:defRPr/>
              </a:pPr>
              <a:t>‹#›</a:t>
            </a:fld>
            <a:endParaRPr lang="en-US" dirty="0"/>
          </a:p>
        </p:txBody>
      </p:sp>
    </p:spTree>
    <p:extLst>
      <p:ext uri="{BB962C8B-B14F-4D97-AF65-F5344CB8AC3E}">
        <p14:creationId xmlns:p14="http://schemas.microsoft.com/office/powerpoint/2010/main" val="3195737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0CDF60BA-92A0-428F-9109-08BA3319E3ED}" type="slidenum">
              <a:rPr lang="en-US"/>
              <a:pPr>
                <a:defRPr/>
              </a:pPr>
              <a:t>‹#›</a:t>
            </a:fld>
            <a:endParaRPr lang="en-US" dirty="0"/>
          </a:p>
        </p:txBody>
      </p:sp>
    </p:spTree>
    <p:extLst>
      <p:ext uri="{BB962C8B-B14F-4D97-AF65-F5344CB8AC3E}">
        <p14:creationId xmlns:p14="http://schemas.microsoft.com/office/powerpoint/2010/main" val="158104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endParaRPr lang="en-US" dirty="0"/>
          </a:p>
        </p:txBody>
      </p:sp>
      <p:sp>
        <p:nvSpPr>
          <p:cNvPr id="9" name="Footer Placeholder 4"/>
          <p:cNvSpPr>
            <a:spLocks noGrp="1"/>
          </p:cNvSpPr>
          <p:nvPr>
            <p:ph type="ftr" sz="quarter" idx="11"/>
          </p:nvPr>
        </p:nvSpPr>
        <p:spPr/>
        <p:txBody>
          <a:bodyPr/>
          <a:lstStyle>
            <a:lvl1pPr>
              <a:defRPr/>
            </a:lvl1pPr>
            <a:extLst/>
          </a:lstStyle>
          <a:p>
            <a:pPr>
              <a:defRPr/>
            </a:pPr>
            <a:endParaRPr lang="en-US" dirty="0"/>
          </a:p>
        </p:txBody>
      </p:sp>
      <p:sp>
        <p:nvSpPr>
          <p:cNvPr id="10" name="Slide Number Placeholder 5"/>
          <p:cNvSpPr>
            <a:spLocks noGrp="1"/>
          </p:cNvSpPr>
          <p:nvPr>
            <p:ph type="sldNum" sz="quarter" idx="12"/>
          </p:nvPr>
        </p:nvSpPr>
        <p:spPr/>
        <p:txBody>
          <a:bodyPr/>
          <a:lstStyle>
            <a:lvl1pPr>
              <a:defRPr/>
            </a:lvl1pPr>
            <a:extLst/>
          </a:lstStyle>
          <a:p>
            <a:pPr>
              <a:defRPr/>
            </a:pPr>
            <a:fld id="{D722000F-9DC1-43FC-8F45-BF1BAD55EB2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341996DD-29E9-454D-B182-03E91DD3EF4C}" type="slidenum">
              <a:rPr lang="en-US"/>
              <a:pPr>
                <a:defRPr/>
              </a:pPr>
              <a:t>‹#›</a:t>
            </a:fld>
            <a:endParaRPr lang="en-US" dirty="0"/>
          </a:p>
        </p:txBody>
      </p:sp>
    </p:spTree>
    <p:extLst>
      <p:ext uri="{BB962C8B-B14F-4D97-AF65-F5344CB8AC3E}">
        <p14:creationId xmlns:p14="http://schemas.microsoft.com/office/powerpoint/2010/main" val="3440681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6622CF51-7204-4367-895A-D509C2357D69}" type="slidenum">
              <a:rPr lang="en-US"/>
              <a:pPr>
                <a:defRPr/>
              </a:pPr>
              <a:t>‹#›</a:t>
            </a:fld>
            <a:endParaRPr lang="en-US" dirty="0"/>
          </a:p>
        </p:txBody>
      </p:sp>
    </p:spTree>
    <p:extLst>
      <p:ext uri="{BB962C8B-B14F-4D97-AF65-F5344CB8AC3E}">
        <p14:creationId xmlns:p14="http://schemas.microsoft.com/office/powerpoint/2010/main" val="192269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2286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E807C9C2-CD5D-472E-9AF8-66667BF1E502}" type="slidenum">
              <a:rPr lang="en-US"/>
              <a:pPr>
                <a:defRPr/>
              </a:pPr>
              <a:t>‹#›</a:t>
            </a:fld>
            <a:endParaRPr lang="en-US" dirty="0"/>
          </a:p>
        </p:txBody>
      </p:sp>
    </p:spTree>
    <p:extLst>
      <p:ext uri="{BB962C8B-B14F-4D97-AF65-F5344CB8AC3E}">
        <p14:creationId xmlns:p14="http://schemas.microsoft.com/office/powerpoint/2010/main" val="241967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7F544885-E205-4C9F-9E66-1C263856C63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A022939A-1BC0-4F25-BBE0-2803D2F62E4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dirty="0"/>
          </a:p>
        </p:txBody>
      </p:sp>
      <p:sp>
        <p:nvSpPr>
          <p:cNvPr id="5" name="Slide Number Placeholder 21"/>
          <p:cNvSpPr>
            <a:spLocks noGrp="1"/>
          </p:cNvSpPr>
          <p:nvPr>
            <p:ph type="sldNum" sz="quarter" idx="12"/>
          </p:nvPr>
        </p:nvSpPr>
        <p:spPr/>
        <p:txBody>
          <a:bodyPr/>
          <a:lstStyle>
            <a:lvl1pPr>
              <a:defRPr/>
            </a:lvl1pPr>
          </a:lstStyle>
          <a:p>
            <a:pPr>
              <a:defRPr/>
            </a:pPr>
            <a:fld id="{5CCE1DA9-B2A3-4DEC-93A1-F3D1122587B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Date Placeholder 1"/>
          <p:cNvSpPr>
            <a:spLocks noGrp="1"/>
          </p:cNvSpPr>
          <p:nvPr>
            <p:ph type="dt" sz="half" idx="10"/>
          </p:nvPr>
        </p:nvSpPr>
        <p:spPr/>
        <p:txBody>
          <a:bodyPr/>
          <a:lstStyle>
            <a:lvl1pPr>
              <a:defRPr/>
            </a:lvl1pPr>
            <a:extLst/>
          </a:lstStyle>
          <a:p>
            <a:pPr>
              <a:defRPr/>
            </a:pPr>
            <a:endParaRPr lang="en-US" dirty="0"/>
          </a:p>
        </p:txBody>
      </p:sp>
      <p:sp>
        <p:nvSpPr>
          <p:cNvPr id="5" name="Footer Placeholder 2"/>
          <p:cNvSpPr>
            <a:spLocks noGrp="1"/>
          </p:cNvSpPr>
          <p:nvPr>
            <p:ph type="ftr" sz="quarter" idx="11"/>
          </p:nvPr>
        </p:nvSpPr>
        <p:spPr/>
        <p:txBody>
          <a:bodyPr/>
          <a:lstStyle>
            <a:lvl1pPr>
              <a:defRPr/>
            </a:lvl1pPr>
            <a:extLst/>
          </a:lstStyle>
          <a:p>
            <a:pPr>
              <a:defRPr/>
            </a:pPr>
            <a:endParaRPr lang="en-US" dirty="0"/>
          </a:p>
        </p:txBody>
      </p:sp>
      <p:sp>
        <p:nvSpPr>
          <p:cNvPr id="6" name="Slide Number Placeholder 3"/>
          <p:cNvSpPr>
            <a:spLocks noGrp="1"/>
          </p:cNvSpPr>
          <p:nvPr>
            <p:ph type="sldNum" sz="quarter" idx="12"/>
          </p:nvPr>
        </p:nvSpPr>
        <p:spPr/>
        <p:txBody>
          <a:bodyPr/>
          <a:lstStyle>
            <a:lvl1pPr>
              <a:defRPr/>
            </a:lvl1pPr>
            <a:extLst/>
          </a:lstStyle>
          <a:p>
            <a:pPr>
              <a:defRPr/>
            </a:pPr>
            <a:fld id="{F419B6F2-C803-4A21-958F-25864FE0F61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DDE6980-BD08-4BB2-8886-330EA05BA93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nSpc>
                <a:spcPts val="3000"/>
              </a:lnSpc>
              <a:spcBef>
                <a:spcPts val="600"/>
              </a:spcBef>
              <a:buClr>
                <a:schemeClr val="accent1"/>
              </a:buClr>
              <a:buSzPct val="80000"/>
              <a:buFont typeface="Wingdings 2"/>
              <a:buNone/>
              <a:defRPr/>
            </a:pPr>
            <a:endParaRPr lang="en-US" sz="3200" dirty="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endParaRPr lang="en-US" dirty="0"/>
          </a:p>
        </p:txBody>
      </p:sp>
      <p:sp>
        <p:nvSpPr>
          <p:cNvPr id="9" name="Footer Placeholder 5"/>
          <p:cNvSpPr>
            <a:spLocks noGrp="1"/>
          </p:cNvSpPr>
          <p:nvPr>
            <p:ph type="ftr" sz="quarter" idx="11"/>
          </p:nvPr>
        </p:nvSpPr>
        <p:spPr/>
        <p:txBody>
          <a:bodyPr/>
          <a:lstStyle>
            <a:lvl1pPr>
              <a:defRPr/>
            </a:lvl1pPr>
            <a:extLst/>
          </a:lstStyle>
          <a:p>
            <a:pPr>
              <a:defRPr/>
            </a:pPr>
            <a:endParaRPr lang="en-US" dirty="0"/>
          </a:p>
        </p:txBody>
      </p:sp>
      <p:sp>
        <p:nvSpPr>
          <p:cNvPr id="10" name="Slide Number Placeholder 6"/>
          <p:cNvSpPr>
            <a:spLocks noGrp="1"/>
          </p:cNvSpPr>
          <p:nvPr>
            <p:ph type="sldNum" sz="quarter" idx="12"/>
          </p:nvPr>
        </p:nvSpPr>
        <p:spPr/>
        <p:txBody>
          <a:bodyPr/>
          <a:lstStyle>
            <a:lvl1pPr>
              <a:defRPr/>
            </a:lvl1pPr>
            <a:extLst/>
          </a:lstStyle>
          <a:p>
            <a:pPr>
              <a:defRPr/>
            </a:pPr>
            <a:fld id="{9CA73D0B-3999-46AE-A5A1-72E1D518C1A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1E5938C2-98B6-4ADB-8581-670D41D3EC6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dirty="0"/>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0E0EB119-E6A6-429E-9261-0A0D7C8B644E}" type="slidenum">
              <a:rPr lang="en-US"/>
              <a:pPr>
                <a:defRPr/>
              </a:pPr>
              <a:t>‹#›</a:t>
            </a:fld>
            <a:endParaRPr lang="en-US" dirty="0"/>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8" r:id="rId2"/>
    <p:sldLayoutId id="2147483753" r:id="rId3"/>
    <p:sldLayoutId id="2147483759" r:id="rId4"/>
    <p:sldLayoutId id="2147483754" r:id="rId5"/>
    <p:sldLayoutId id="2147483760" r:id="rId6"/>
    <p:sldLayoutId id="2147483761" r:id="rId7"/>
    <p:sldLayoutId id="2147483762" r:id="rId8"/>
    <p:sldLayoutId id="2147483755" r:id="rId9"/>
    <p:sldLayoutId id="2147483756" r:id="rId10"/>
    <p:sldLayoutId id="2147483757"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5"/>
          <p:cNvGrpSpPr>
            <a:grpSpLocks/>
          </p:cNvGrpSpPr>
          <p:nvPr/>
        </p:nvGrpSpPr>
        <p:grpSpPr bwMode="auto">
          <a:xfrm>
            <a:off x="0" y="228600"/>
            <a:ext cx="9144000" cy="6627813"/>
            <a:chOff x="0" y="144"/>
            <a:chExt cx="5760" cy="4175"/>
          </a:xfrm>
        </p:grpSpPr>
        <p:pic>
          <p:nvPicPr>
            <p:cNvPr id="2" name="Picture 2"/>
            <p:cNvPicPr>
              <a:picLocks noChangeArrowheads="1"/>
            </p:cNvPicPr>
            <p:nvPr/>
          </p:nvPicPr>
          <p:blipFill>
            <a:blip r:embed="rId13" cstate="print"/>
            <a:srcRect/>
            <a:stretch>
              <a:fillRect/>
            </a:stretch>
          </p:blipFill>
          <p:spPr bwMode="auto">
            <a:xfrm>
              <a:off x="0" y="3543"/>
              <a:ext cx="5760" cy="776"/>
            </a:xfrm>
            <a:prstGeom prst="rect">
              <a:avLst/>
            </a:prstGeom>
            <a:noFill/>
            <a:ln w="9525">
              <a:noFill/>
              <a:miter lim="800000"/>
              <a:headEnd/>
              <a:tailEnd/>
            </a:ln>
          </p:spPr>
        </p:pic>
        <p:sp>
          <p:nvSpPr>
            <p:cNvPr id="3" name="Rectangle 3"/>
            <p:cNvSpPr>
              <a:spLocks noChangeArrowheads="1"/>
            </p:cNvSpPr>
            <p:nvPr/>
          </p:nvSpPr>
          <p:spPr bwMode="auto">
            <a:xfrm>
              <a:off x="192" y="144"/>
              <a:ext cx="144" cy="4175"/>
            </a:xfrm>
            <a:prstGeom prst="rect">
              <a:avLst/>
            </a:prstGeom>
            <a:gradFill rotWithShape="0">
              <a:gsLst>
                <a:gs pos="0">
                  <a:schemeClr val="accent2"/>
                </a:gs>
                <a:gs pos="100000">
                  <a:schemeClr val="bg2"/>
                </a:gs>
              </a:gsLst>
              <a:lin ang="5400000" scaled="1"/>
            </a:gradFill>
            <a:ln w="9525">
              <a:noFill/>
              <a:miter lim="800000"/>
              <a:headEnd/>
              <a:tailEnd/>
            </a:ln>
            <a:effectLst/>
          </p:spPr>
          <p:txBody>
            <a:bodyPr wrap="none" anchor="ctr"/>
            <a:lstStyle/>
            <a:p>
              <a:pPr eaLnBrk="0" hangingPunct="0">
                <a:defRPr/>
              </a:pPr>
              <a:endParaRPr lang="en-US" dirty="0">
                <a:solidFill>
                  <a:srgbClr val="EAEAEA"/>
                </a:solidFill>
              </a:endParaRPr>
            </a:p>
          </p:txBody>
        </p:sp>
        <p:sp>
          <p:nvSpPr>
            <p:cNvPr id="4" name="Rectangle 4"/>
            <p:cNvSpPr>
              <a:spLocks noChangeArrowheads="1"/>
            </p:cNvSpPr>
            <p:nvPr/>
          </p:nvSpPr>
          <p:spPr bwMode="auto">
            <a:xfrm>
              <a:off x="0" y="3744"/>
              <a:ext cx="2928" cy="144"/>
            </a:xfrm>
            <a:prstGeom prst="rect">
              <a:avLst/>
            </a:prstGeom>
            <a:solidFill>
              <a:schemeClr val="hlink">
                <a:alpha val="50000"/>
              </a:schemeClr>
            </a:solidFill>
            <a:ln w="9525">
              <a:noFill/>
              <a:miter lim="800000"/>
              <a:headEnd/>
              <a:tailEnd/>
            </a:ln>
            <a:effectLst/>
          </p:spPr>
          <p:txBody>
            <a:bodyPr wrap="none" anchor="ctr"/>
            <a:lstStyle/>
            <a:p>
              <a:pPr eaLnBrk="0" hangingPunct="0">
                <a:defRPr/>
              </a:pPr>
              <a:endParaRPr lang="en-US" dirty="0">
                <a:solidFill>
                  <a:srgbClr val="EAEAEA"/>
                </a:solidFill>
              </a:endParaRPr>
            </a:p>
          </p:txBody>
        </p:sp>
      </p:grpSp>
      <p:sp>
        <p:nvSpPr>
          <p:cNvPr id="1027" name="Rectangle 6"/>
          <p:cNvSpPr>
            <a:spLocks noGrp="1" noChangeArrowheads="1"/>
          </p:cNvSpPr>
          <p:nvPr>
            <p:ph type="title"/>
          </p:nvPr>
        </p:nvSpPr>
        <p:spPr bwMode="auto">
          <a:xfrm>
            <a:off x="838200" y="228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8" name="Rectangle 7"/>
          <p:cNvSpPr>
            <a:spLocks noGrp="1" noChangeArrowheads="1"/>
          </p:cNvSpPr>
          <p:nvPr>
            <p:ph type="body" idx="1"/>
          </p:nvPr>
        </p:nvSpPr>
        <p:spPr bwMode="auto">
          <a:xfrm>
            <a:off x="838200" y="1524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8"/>
          <p:cNvSpPr>
            <a:spLocks noGrp="1" noChangeArrowheads="1"/>
          </p:cNvSpPr>
          <p:nvPr>
            <p:ph type="dt" sz="half" idx="2"/>
          </p:nvPr>
        </p:nvSpPr>
        <p:spPr bwMode="auto">
          <a:xfrm>
            <a:off x="838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solidFill>
                  <a:srgbClr val="F8F8F8"/>
                </a:solidFill>
                <a:latin typeface="+mn-lt"/>
              </a:defRPr>
            </a:lvl1pPr>
          </a:lstStyle>
          <a:p>
            <a:pPr>
              <a:defRPr/>
            </a:pPr>
            <a:endParaRPr lang="en-US" dirty="0"/>
          </a:p>
        </p:txBody>
      </p:sp>
      <p:sp>
        <p:nvSpPr>
          <p:cNvPr id="1033" name="Rectangle 9"/>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solidFill>
                  <a:srgbClr val="F8F8F8"/>
                </a:solidFill>
                <a:latin typeface="+mn-lt"/>
              </a:defRPr>
            </a:lvl1pPr>
          </a:lstStyle>
          <a:p>
            <a:pPr>
              <a:defRPr/>
            </a:pPr>
            <a:endParaRPr lang="en-US" dirty="0"/>
          </a:p>
        </p:txBody>
      </p:sp>
      <p:sp>
        <p:nvSpPr>
          <p:cNvPr id="1034" name="Rectangle 10"/>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solidFill>
                  <a:srgbClr val="F8F8F8"/>
                </a:solidFill>
                <a:latin typeface="+mn-lt"/>
              </a:defRPr>
            </a:lvl1pPr>
          </a:lstStyle>
          <a:p>
            <a:pPr>
              <a:defRPr/>
            </a:pPr>
            <a:fld id="{F96AFB76-ECBC-4FF5-A3F6-F05A135364ED}" type="slidenum">
              <a:rPr lang="en-US"/>
              <a:pPr>
                <a:defRPr/>
              </a:pPr>
              <a:t>‹#›</a:t>
            </a:fld>
            <a:endParaRPr lang="en-US" dirty="0"/>
          </a:p>
        </p:txBody>
      </p:sp>
    </p:spTree>
    <p:extLst>
      <p:ext uri="{BB962C8B-B14F-4D97-AF65-F5344CB8AC3E}">
        <p14:creationId xmlns:p14="http://schemas.microsoft.com/office/powerpoint/2010/main" val="223061670"/>
      </p:ext>
    </p:extLst>
  </p:cSld>
  <p:clrMap bg1="dk2" tx1="lt1" bg2="dk1"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issouristate.edu/committees/facultygrants.ht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orc.missouristate.edu/default.htm"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missouristate.edu/Committees/intltravel.htm"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graduate.missouristate.edu/facultystaff/InternationalTravel.htm"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missouristate.edu/facultystaff/FacultyResearchGrants.ht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81000" y="152400"/>
            <a:ext cx="8610600" cy="2667000"/>
          </a:xfrm>
        </p:spPr>
        <p:txBody>
          <a:bodyPr/>
          <a:lstStyle/>
          <a:p>
            <a:r>
              <a:rPr lang="en-US" dirty="0">
                <a:solidFill>
                  <a:schemeClr val="accent3">
                    <a:lumMod val="20000"/>
                    <a:lumOff val="80000"/>
                  </a:schemeClr>
                </a:solidFill>
              </a:rPr>
              <a:t>MSU Internal Grant Funding</a:t>
            </a:r>
            <a:br>
              <a:rPr lang="en-US" dirty="0">
                <a:solidFill>
                  <a:schemeClr val="accent3">
                    <a:lumMod val="20000"/>
                    <a:lumOff val="80000"/>
                  </a:schemeClr>
                </a:solidFill>
              </a:rPr>
            </a:br>
            <a:br>
              <a:rPr lang="en-US" dirty="0">
                <a:solidFill>
                  <a:schemeClr val="accent3">
                    <a:lumMod val="20000"/>
                    <a:lumOff val="80000"/>
                  </a:schemeClr>
                </a:solidFill>
              </a:rPr>
            </a:br>
            <a:r>
              <a:rPr lang="en-US" sz="2200" dirty="0"/>
              <a:t>Julie Masterson, Dean of the Graduate College/Associate Provost</a:t>
            </a:r>
            <a:br>
              <a:rPr lang="en-US" sz="2200" dirty="0"/>
            </a:br>
            <a:r>
              <a:rPr lang="en-US" sz="2200" dirty="0"/>
              <a:t>Lisa Taylor, Assistant to the Dean</a:t>
            </a:r>
          </a:p>
        </p:txBody>
      </p:sp>
      <p:sp>
        <p:nvSpPr>
          <p:cNvPr id="3075" name="Subtitle 2"/>
          <p:cNvSpPr>
            <a:spLocks noGrp="1"/>
          </p:cNvSpPr>
          <p:nvPr>
            <p:ph type="subTitle" idx="1"/>
          </p:nvPr>
        </p:nvSpPr>
        <p:spPr>
          <a:xfrm>
            <a:off x="990600" y="4876800"/>
            <a:ext cx="7391400" cy="1752600"/>
          </a:xfrm>
        </p:spPr>
        <p:txBody>
          <a:bodyPr/>
          <a:lstStyle/>
          <a:p>
            <a:r>
              <a:rPr lang="en-US" sz="2400" dirty="0">
                <a:solidFill>
                  <a:schemeClr val="accent3"/>
                </a:solidFill>
              </a:rPr>
              <a:t>Preparing a Successful Internal Grant Application</a:t>
            </a:r>
          </a:p>
        </p:txBody>
      </p:sp>
    </p:spTree>
    <p:extLst>
      <p:ext uri="{BB962C8B-B14F-4D97-AF65-F5344CB8AC3E}">
        <p14:creationId xmlns:p14="http://schemas.microsoft.com/office/powerpoint/2010/main" val="2944947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NOT considered for SFF</a:t>
            </a:r>
          </a:p>
        </p:txBody>
      </p:sp>
      <p:sp>
        <p:nvSpPr>
          <p:cNvPr id="3" name="Content Placeholder 2"/>
          <p:cNvSpPr>
            <a:spLocks noGrp="1"/>
          </p:cNvSpPr>
          <p:nvPr>
            <p:ph idx="1"/>
          </p:nvPr>
        </p:nvSpPr>
        <p:spPr/>
        <p:txBody>
          <a:bodyPr/>
          <a:lstStyle/>
          <a:p>
            <a:r>
              <a:rPr lang="en-US" dirty="0"/>
              <a:t>Consulting activity.</a:t>
            </a:r>
          </a:p>
          <a:p>
            <a:r>
              <a:rPr lang="en-US" dirty="0"/>
              <a:t>Production of teaching aids.</a:t>
            </a:r>
          </a:p>
          <a:p>
            <a:r>
              <a:rPr lang="en-US" dirty="0"/>
              <a:t>Enhancement of teaching skills.</a:t>
            </a:r>
          </a:p>
          <a:p>
            <a:r>
              <a:rPr lang="en-US" dirty="0"/>
              <a:t>Practice of professional skills outside the academic environment.</a:t>
            </a:r>
          </a:p>
          <a:p>
            <a:r>
              <a:rPr lang="en-US" dirty="0"/>
              <a:t>“Retooling” for new teaching assignments.</a:t>
            </a:r>
          </a:p>
          <a:p>
            <a:r>
              <a:rPr lang="en-US" dirty="0"/>
              <a:t>Development of Internet courses or other curriculum development activities.</a:t>
            </a:r>
          </a:p>
        </p:txBody>
      </p:sp>
      <p:pic>
        <p:nvPicPr>
          <p:cNvPr id="4" name="Picture 8"/>
          <p:cNvPicPr>
            <a:picLocks noChangeAspect="1" noChangeArrowheads="1"/>
          </p:cNvPicPr>
          <p:nvPr/>
        </p:nvPicPr>
        <p:blipFill>
          <a:blip r:embed="rId2"/>
          <a:srcRect/>
          <a:stretch>
            <a:fillRect/>
          </a:stretch>
        </p:blipFill>
        <p:spPr bwMode="auto">
          <a:xfrm>
            <a:off x="6934200" y="274638"/>
            <a:ext cx="2079625" cy="2590800"/>
          </a:xfrm>
          <a:prstGeom prst="rect">
            <a:avLst/>
          </a:prstGeom>
          <a:noFill/>
          <a:ln w="9525">
            <a:noFill/>
            <a:miter lim="800000"/>
            <a:headEnd/>
            <a:tailEnd/>
          </a:ln>
        </p:spPr>
      </p:pic>
    </p:spTree>
    <p:extLst>
      <p:ext uri="{BB962C8B-B14F-4D97-AF65-F5344CB8AC3E}">
        <p14:creationId xmlns:p14="http://schemas.microsoft.com/office/powerpoint/2010/main" val="2405671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615" y="304800"/>
            <a:ext cx="7499350" cy="1143000"/>
          </a:xfrm>
        </p:spPr>
        <p:txBody>
          <a:bodyPr>
            <a:normAutofit/>
          </a:bodyPr>
          <a:lstStyle/>
          <a:p>
            <a:r>
              <a:rPr lang="en-US" dirty="0"/>
              <a:t>Eligibility</a:t>
            </a:r>
          </a:p>
        </p:txBody>
      </p:sp>
      <p:sp>
        <p:nvSpPr>
          <p:cNvPr id="3" name="Content Placeholder 2"/>
          <p:cNvSpPr>
            <a:spLocks noGrp="1"/>
          </p:cNvSpPr>
          <p:nvPr>
            <p:ph idx="1"/>
          </p:nvPr>
        </p:nvSpPr>
        <p:spPr/>
        <p:txBody>
          <a:bodyPr/>
          <a:lstStyle/>
          <a:p>
            <a:r>
              <a:rPr lang="en-US" sz="2400" dirty="0"/>
              <a:t>Faculty with rank of Assistant Professor and above who have a research commitment in their appointment are eligible.</a:t>
            </a:r>
          </a:p>
          <a:p>
            <a:r>
              <a:rPr lang="en-US" sz="2400" dirty="0"/>
              <a:t>May NOT teach summer courses or have outside jobs during SFF – begins 1</a:t>
            </a:r>
            <a:r>
              <a:rPr lang="en-US" sz="2400" baseline="30000" dirty="0"/>
              <a:t>st</a:t>
            </a:r>
            <a:r>
              <a:rPr lang="en-US" sz="2400" dirty="0"/>
              <a:t> day of the summer term and ends last day of summer term.</a:t>
            </a:r>
          </a:p>
          <a:p>
            <a:r>
              <a:rPr lang="en-US" sz="2400" dirty="0"/>
              <a:t>Must return to MSU for the following academic year.</a:t>
            </a:r>
          </a:p>
          <a:p>
            <a:r>
              <a:rPr lang="en-US" sz="2400" dirty="0"/>
              <a:t>Same project cannot be funded by another internal grant source (No SFF and FRG during same academic year).</a:t>
            </a:r>
          </a:p>
          <a:p>
            <a:r>
              <a:rPr lang="en-US" sz="2400" dirty="0"/>
              <a:t>Cannot directly precede or immediately follow a sabbatical – academic year.</a:t>
            </a:r>
          </a:p>
        </p:txBody>
      </p:sp>
    </p:spTree>
    <p:extLst>
      <p:ext uri="{BB962C8B-B14F-4D97-AF65-F5344CB8AC3E}">
        <p14:creationId xmlns:p14="http://schemas.microsoft.com/office/powerpoint/2010/main" val="3697288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Guidelines- Summer Fellowships</a:t>
            </a:r>
          </a:p>
        </p:txBody>
      </p:sp>
      <p:sp>
        <p:nvSpPr>
          <p:cNvPr id="23554" name="Rectangle 3"/>
          <p:cNvSpPr>
            <a:spLocks noGrp="1"/>
          </p:cNvSpPr>
          <p:nvPr>
            <p:ph type="body" idx="1"/>
          </p:nvPr>
        </p:nvSpPr>
        <p:spPr>
          <a:xfrm>
            <a:off x="1435100" y="1447800"/>
            <a:ext cx="7480300" cy="4800600"/>
          </a:xfrm>
        </p:spPr>
        <p:txBody>
          <a:bodyPr/>
          <a:lstStyle/>
          <a:p>
            <a:pPr>
              <a:spcAft>
                <a:spcPts val="1200"/>
              </a:spcAft>
            </a:pPr>
            <a:r>
              <a:rPr lang="en-US" b="1" dirty="0"/>
              <a:t>Applications due</a:t>
            </a:r>
            <a:r>
              <a:rPr lang="en-US" dirty="0"/>
              <a:t>:  October 30</a:t>
            </a:r>
            <a:r>
              <a:rPr lang="en-US" baseline="30000" dirty="0"/>
              <a:t>th.</a:t>
            </a:r>
            <a:endParaRPr lang="en-US" dirty="0"/>
          </a:p>
          <a:p>
            <a:pPr>
              <a:spcAft>
                <a:spcPts val="1200"/>
              </a:spcAft>
            </a:pPr>
            <a:r>
              <a:rPr lang="en-US" dirty="0"/>
              <a:t>$6,000 stipend – taxable income. </a:t>
            </a:r>
          </a:p>
          <a:p>
            <a:pPr>
              <a:spcAft>
                <a:spcPts val="1200"/>
              </a:spcAft>
            </a:pPr>
            <a:r>
              <a:rPr lang="en-US" sz="2800" dirty="0"/>
              <a:t>If previously awarded a SFF, then must have applied for external grant since completion of SFF – whether funded or not.</a:t>
            </a:r>
          </a:p>
          <a:p>
            <a:pPr>
              <a:spcAft>
                <a:spcPts val="1200"/>
              </a:spcAft>
            </a:pPr>
            <a:r>
              <a:rPr lang="en-US" sz="2800" dirty="0"/>
              <a:t>Must have two years between applications.</a:t>
            </a:r>
          </a:p>
          <a:p>
            <a:pPr>
              <a:spcAft>
                <a:spcPts val="1200"/>
              </a:spcAft>
            </a:pPr>
            <a:r>
              <a:rPr lang="en-US" sz="2800" dirty="0"/>
              <a:t>If previously awarded a SFF, must have turned in final report as required.  </a:t>
            </a:r>
          </a:p>
        </p:txBody>
      </p:sp>
    </p:spTree>
    <p:extLst>
      <p:ext uri="{BB962C8B-B14F-4D97-AF65-F5344CB8AC3E}">
        <p14:creationId xmlns:p14="http://schemas.microsoft.com/office/powerpoint/2010/main" val="1137213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Odds of success</a:t>
            </a:r>
          </a:p>
        </p:txBody>
      </p:sp>
      <p:sp>
        <p:nvSpPr>
          <p:cNvPr id="3" name="Content Placeholder 2"/>
          <p:cNvSpPr>
            <a:spLocks noGrp="1"/>
          </p:cNvSpPr>
          <p:nvPr>
            <p:ph idx="1"/>
          </p:nvPr>
        </p:nvSpPr>
        <p:spPr/>
        <p:txBody>
          <a:bodyPr/>
          <a:lstStyle/>
          <a:p>
            <a:r>
              <a:rPr lang="en-US" dirty="0"/>
              <a:t>The process is competitive, funds are limited, and not all proposals will be funded.</a:t>
            </a:r>
          </a:p>
          <a:p>
            <a:r>
              <a:rPr lang="en-US" dirty="0"/>
              <a:t>Success rate of funding proposals for the </a:t>
            </a:r>
            <a:br>
              <a:rPr lang="en-US" dirty="0"/>
            </a:br>
            <a:r>
              <a:rPr lang="en-US" dirty="0"/>
              <a:t>past 2 years has been approximately 2/3.</a:t>
            </a:r>
          </a:p>
          <a:p>
            <a:endParaRPr lang="en-US" dirty="0"/>
          </a:p>
          <a:p>
            <a:r>
              <a:rPr lang="en-US" dirty="0"/>
              <a:t>APPLY… with a STRONG PROPOSAL.</a:t>
            </a:r>
          </a:p>
        </p:txBody>
      </p:sp>
    </p:spTree>
    <p:extLst>
      <p:ext uri="{BB962C8B-B14F-4D97-AF65-F5344CB8AC3E}">
        <p14:creationId xmlns:p14="http://schemas.microsoft.com/office/powerpoint/2010/main" val="180791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990600" y="2209800"/>
            <a:ext cx="7772400" cy="1143000"/>
          </a:xfrm>
        </p:spPr>
        <p:txBody>
          <a:bodyPr>
            <a:normAutofit fontScale="90000"/>
          </a:bodyPr>
          <a:lstStyle/>
          <a:p>
            <a:r>
              <a:rPr lang="en-US" dirty="0"/>
              <a:t>Elements of the Proposal </a:t>
            </a:r>
            <a:br>
              <a:rPr lang="en-US" dirty="0"/>
            </a:br>
            <a:r>
              <a:rPr lang="en-US" sz="2700" dirty="0"/>
              <a:t>Most are required for FRG and SFF, but may be in different order, so pay careful attention to the guidelines.</a:t>
            </a:r>
          </a:p>
        </p:txBody>
      </p:sp>
    </p:spTree>
    <p:extLst>
      <p:ext uri="{BB962C8B-B14F-4D97-AF65-F5344CB8AC3E}">
        <p14:creationId xmlns:p14="http://schemas.microsoft.com/office/powerpoint/2010/main" val="1750489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66800" y="228600"/>
            <a:ext cx="7543800" cy="914400"/>
          </a:xfrm>
        </p:spPr>
        <p:txBody>
          <a:bodyPr/>
          <a:lstStyle/>
          <a:p>
            <a:r>
              <a:rPr lang="en-US" dirty="0"/>
              <a:t>Consider the Reviewers</a:t>
            </a:r>
          </a:p>
        </p:txBody>
      </p:sp>
      <p:sp>
        <p:nvSpPr>
          <p:cNvPr id="7171" name="Content Placeholder 2"/>
          <p:cNvSpPr>
            <a:spLocks noGrp="1"/>
          </p:cNvSpPr>
          <p:nvPr>
            <p:ph idx="1"/>
          </p:nvPr>
        </p:nvSpPr>
        <p:spPr>
          <a:xfrm>
            <a:off x="1295400" y="1143000"/>
            <a:ext cx="7315200" cy="4953000"/>
          </a:xfrm>
        </p:spPr>
        <p:txBody>
          <a:bodyPr/>
          <a:lstStyle/>
          <a:p>
            <a:pPr>
              <a:lnSpc>
                <a:spcPct val="80000"/>
              </a:lnSpc>
            </a:pPr>
            <a:r>
              <a:rPr lang="en-US" sz="2500" dirty="0"/>
              <a:t>They are one from each college, so only one or none is in your discipline!</a:t>
            </a:r>
          </a:p>
          <a:p>
            <a:pPr lvl="1">
              <a:lnSpc>
                <a:spcPct val="80000"/>
              </a:lnSpc>
            </a:pPr>
            <a:r>
              <a:rPr lang="en-US" sz="2200" dirty="0"/>
              <a:t>Writing style must be very clear.</a:t>
            </a:r>
          </a:p>
          <a:p>
            <a:pPr lvl="1">
              <a:lnSpc>
                <a:spcPct val="80000"/>
              </a:lnSpc>
            </a:pPr>
            <a:r>
              <a:rPr lang="en-US" sz="2200" dirty="0"/>
              <a:t>Avoid esoteric terms, professional jargon.</a:t>
            </a:r>
          </a:p>
          <a:p>
            <a:pPr lvl="1">
              <a:lnSpc>
                <a:spcPct val="80000"/>
              </a:lnSpc>
            </a:pPr>
            <a:r>
              <a:rPr lang="en-US" sz="2200" dirty="0"/>
              <a:t>Show relevance.</a:t>
            </a:r>
            <a:br>
              <a:rPr lang="en-US" sz="2200" dirty="0"/>
            </a:br>
            <a:endParaRPr lang="en-US" sz="2200" dirty="0"/>
          </a:p>
          <a:p>
            <a:pPr>
              <a:lnSpc>
                <a:spcPct val="80000"/>
              </a:lnSpc>
            </a:pPr>
            <a:r>
              <a:rPr lang="en-US" sz="2500" u="sng" dirty="0"/>
              <a:t>Follow the directions</a:t>
            </a:r>
            <a:endParaRPr lang="en-US" sz="2500" dirty="0"/>
          </a:p>
          <a:p>
            <a:pPr lvl="1">
              <a:lnSpc>
                <a:spcPct val="80000"/>
              </a:lnSpc>
            </a:pPr>
            <a:r>
              <a:rPr lang="en-US" sz="2200" dirty="0"/>
              <a:t>Guideline categories are delineated in workflow application. </a:t>
            </a:r>
          </a:p>
          <a:p>
            <a:pPr lvl="1">
              <a:lnSpc>
                <a:spcPct val="80000"/>
              </a:lnSpc>
            </a:pPr>
            <a:r>
              <a:rPr lang="en-US" sz="2200" dirty="0"/>
              <a:t>Pay careful attention to what is being asked and the character limits. </a:t>
            </a:r>
          </a:p>
          <a:p>
            <a:pPr lvl="1">
              <a:lnSpc>
                <a:spcPct val="80000"/>
              </a:lnSpc>
            </a:pPr>
            <a:endParaRPr lang="en-US" sz="2200" dirty="0"/>
          </a:p>
          <a:p>
            <a:pPr>
              <a:lnSpc>
                <a:spcPct val="80000"/>
              </a:lnSpc>
            </a:pPr>
            <a:r>
              <a:rPr lang="en-US" sz="2500" dirty="0"/>
              <a:t>Less can be more</a:t>
            </a:r>
          </a:p>
          <a:p>
            <a:pPr lvl="1">
              <a:lnSpc>
                <a:spcPct val="80000"/>
              </a:lnSpc>
            </a:pPr>
            <a:r>
              <a:rPr lang="en-US" sz="2100" dirty="0"/>
              <a:t>Keep it concise- overworked readers appreciate brevity.</a:t>
            </a:r>
            <a:br>
              <a:rPr lang="en-US" sz="2100" dirty="0"/>
            </a:br>
            <a:endParaRPr lang="en-US" sz="1800" dirty="0">
              <a:solidFill>
                <a:srgbClr val="F8F8F8"/>
              </a:solidFill>
            </a:endParaRPr>
          </a:p>
          <a:p>
            <a:pPr lvl="1">
              <a:lnSpc>
                <a:spcPct val="80000"/>
              </a:lnSpc>
            </a:pPr>
            <a:endParaRPr lang="en-US" sz="2200" dirty="0"/>
          </a:p>
        </p:txBody>
      </p:sp>
    </p:spTree>
    <p:extLst>
      <p:ext uri="{BB962C8B-B14F-4D97-AF65-F5344CB8AC3E}">
        <p14:creationId xmlns:p14="http://schemas.microsoft.com/office/powerpoint/2010/main" val="2080753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Project Summary (FGR &amp; SFF)</a:t>
            </a:r>
          </a:p>
        </p:txBody>
      </p:sp>
      <p:sp>
        <p:nvSpPr>
          <p:cNvPr id="9219" name="Content Placeholder 2"/>
          <p:cNvSpPr>
            <a:spLocks noGrp="1"/>
          </p:cNvSpPr>
          <p:nvPr>
            <p:ph idx="1"/>
          </p:nvPr>
        </p:nvSpPr>
        <p:spPr/>
        <p:txBody>
          <a:bodyPr/>
          <a:lstStyle/>
          <a:p>
            <a:r>
              <a:rPr lang="en-US" dirty="0"/>
              <a:t>Short description in </a:t>
            </a:r>
            <a:r>
              <a:rPr lang="en-US" b="1" u="sng" dirty="0"/>
              <a:t>non-technical</a:t>
            </a:r>
            <a:r>
              <a:rPr lang="en-US" dirty="0"/>
              <a:t> terms.</a:t>
            </a:r>
          </a:p>
          <a:p>
            <a:r>
              <a:rPr lang="en-US" dirty="0"/>
              <a:t>Consider your audience.</a:t>
            </a:r>
          </a:p>
          <a:p>
            <a:r>
              <a:rPr lang="en-US" dirty="0"/>
              <a:t>May want to have someone outside your field read it (spouse, friend, etc.).</a:t>
            </a:r>
          </a:p>
        </p:txBody>
      </p:sp>
    </p:spTree>
    <p:extLst>
      <p:ext uri="{BB962C8B-B14F-4D97-AF65-F5344CB8AC3E}">
        <p14:creationId xmlns:p14="http://schemas.microsoft.com/office/powerpoint/2010/main" val="2309507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219200" y="152400"/>
            <a:ext cx="7499350" cy="1143000"/>
          </a:xfrm>
        </p:spPr>
        <p:txBody>
          <a:bodyPr/>
          <a:lstStyle/>
          <a:p>
            <a:r>
              <a:rPr lang="en-US" dirty="0"/>
              <a:t>Avoid jargon</a:t>
            </a:r>
          </a:p>
        </p:txBody>
      </p:sp>
      <p:sp>
        <p:nvSpPr>
          <p:cNvPr id="10243" name="Rectangle 1"/>
          <p:cNvSpPr>
            <a:spLocks noChangeArrowheads="1"/>
          </p:cNvSpPr>
          <p:nvPr/>
        </p:nvSpPr>
        <p:spPr bwMode="auto">
          <a:xfrm>
            <a:off x="1371600" y="665203"/>
            <a:ext cx="7239000" cy="4893647"/>
          </a:xfrm>
          <a:prstGeom prst="rect">
            <a:avLst/>
          </a:prstGeom>
          <a:noFill/>
          <a:ln w="9525">
            <a:noFill/>
            <a:miter lim="800000"/>
            <a:headEnd/>
            <a:tailEnd/>
          </a:ln>
        </p:spPr>
        <p:txBody>
          <a:bodyPr wrap="square" anchor="ctr">
            <a:spAutoFit/>
          </a:bodyPr>
          <a:lstStyle/>
          <a:p>
            <a:r>
              <a:rPr lang="en-US" sz="2400" b="1" dirty="0">
                <a:ea typeface="Calibri" pitchFamily="34" charset="0"/>
                <a:cs typeface="Times New Roman" pitchFamily="18" charset="0"/>
              </a:rPr>
              <a:t>   </a:t>
            </a:r>
          </a:p>
          <a:p>
            <a:r>
              <a:rPr lang="en-US" sz="2400" b="1" dirty="0">
                <a:ea typeface="Calibri" pitchFamily="34" charset="0"/>
                <a:cs typeface="Times New Roman" pitchFamily="18" charset="0"/>
              </a:rPr>
              <a:t>For example: </a:t>
            </a:r>
          </a:p>
          <a:p>
            <a:endParaRPr lang="en-US" sz="2400" b="1" dirty="0">
              <a:ea typeface="Calibri" pitchFamily="34" charset="0"/>
              <a:cs typeface="Times New Roman" pitchFamily="18" charset="0"/>
            </a:endParaRPr>
          </a:p>
          <a:p>
            <a:r>
              <a:rPr lang="en-US" sz="2400" b="1" dirty="0">
                <a:ea typeface="Calibri" pitchFamily="34" charset="0"/>
                <a:cs typeface="Times New Roman" pitchFamily="18" charset="0"/>
              </a:rPr>
              <a:t>“Children’s spellings are affected by phonological awareness, depth of semantic knowledge, orthographic appreciation, morphological awareness, and the ability to store mental graphemic representations. In the current study, we will employ analysis procedures that allow differential linguistic categorization of spelling errors. These categorizations will result in tailoring and implementation of individualized intervention protocols”. </a:t>
            </a:r>
            <a:endParaRPr lang="en-US" sz="2400" dirty="0">
              <a:latin typeface="Arial" charset="0"/>
              <a:ea typeface="Calibri" pitchFamily="34" charset="0"/>
              <a:cs typeface="Times New Roman" pitchFamily="18" charset="0"/>
            </a:endParaRPr>
          </a:p>
        </p:txBody>
      </p:sp>
    </p:spTree>
    <p:extLst>
      <p:ext uri="{BB962C8B-B14F-4D97-AF65-F5344CB8AC3E}">
        <p14:creationId xmlns:p14="http://schemas.microsoft.com/office/powerpoint/2010/main" val="2951219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95400" y="457200"/>
            <a:ext cx="7239000" cy="762000"/>
          </a:xfrm>
        </p:spPr>
        <p:txBody>
          <a:bodyPr/>
          <a:lstStyle/>
          <a:p>
            <a:r>
              <a:rPr lang="en-US" dirty="0"/>
              <a:t>Better</a:t>
            </a:r>
          </a:p>
        </p:txBody>
      </p:sp>
      <p:sp>
        <p:nvSpPr>
          <p:cNvPr id="11267" name="Rectangle 1"/>
          <p:cNvSpPr>
            <a:spLocks noChangeArrowheads="1"/>
          </p:cNvSpPr>
          <p:nvPr/>
        </p:nvSpPr>
        <p:spPr bwMode="auto">
          <a:xfrm>
            <a:off x="1371600" y="1536700"/>
            <a:ext cx="7239000" cy="3416300"/>
          </a:xfrm>
          <a:prstGeom prst="rect">
            <a:avLst/>
          </a:prstGeom>
          <a:noFill/>
          <a:ln w="9525">
            <a:noFill/>
            <a:miter lim="800000"/>
            <a:headEnd/>
            <a:tailEnd/>
          </a:ln>
        </p:spPr>
        <p:txBody>
          <a:bodyPr wrap="square" anchor="ctr">
            <a:spAutoFit/>
          </a:bodyPr>
          <a:lstStyle/>
          <a:p>
            <a:r>
              <a:rPr lang="en-US" sz="2400" b="1" dirty="0">
                <a:ea typeface="Calibri" pitchFamily="34" charset="0"/>
                <a:cs typeface="Times New Roman" pitchFamily="18" charset="0"/>
              </a:rPr>
              <a:t>“A child’s spelling is influenced by (a) awareness of the sounds represented by words, (b) vocabulary, (c) understanding how parts of words can be combined to make a new word (e.g., </a:t>
            </a:r>
            <a:r>
              <a:rPr lang="en-US" sz="2400" b="1" i="1" dirty="0">
                <a:ea typeface="Calibri" pitchFamily="34" charset="0"/>
                <a:cs typeface="Times New Roman" pitchFamily="18" charset="0"/>
              </a:rPr>
              <a:t>electric</a:t>
            </a:r>
            <a:r>
              <a:rPr lang="en-US" sz="2400" b="1" dirty="0">
                <a:ea typeface="Calibri" pitchFamily="34" charset="0"/>
                <a:cs typeface="Times New Roman" pitchFamily="18" charset="0"/>
              </a:rPr>
              <a:t>, </a:t>
            </a:r>
            <a:r>
              <a:rPr lang="en-US" sz="2400" b="1" i="1" dirty="0">
                <a:ea typeface="Calibri" pitchFamily="34" charset="0"/>
                <a:cs typeface="Times New Roman" pitchFamily="18" charset="0"/>
              </a:rPr>
              <a:t>electricity</a:t>
            </a:r>
            <a:r>
              <a:rPr lang="en-US" sz="2400" b="1" dirty="0">
                <a:ea typeface="Calibri" pitchFamily="34" charset="0"/>
                <a:cs typeface="Times New Roman" pitchFamily="18" charset="0"/>
              </a:rPr>
              <a:t>), and (d) the ability to remember what words look like. The proposed study focuses on a method to identify which of these abilities are responsible for spelling errors in individual students and develop instruction that can specifically improve those abilities.</a:t>
            </a:r>
            <a:endParaRPr lang="en-US" sz="3600" dirty="0">
              <a:latin typeface="Arial" charset="0"/>
              <a:ea typeface="Calibri" pitchFamily="34" charset="0"/>
              <a:cs typeface="Times New Roman" pitchFamily="18" charset="0"/>
            </a:endParaRPr>
          </a:p>
        </p:txBody>
      </p:sp>
    </p:spTree>
    <p:extLst>
      <p:ext uri="{BB962C8B-B14F-4D97-AF65-F5344CB8AC3E}">
        <p14:creationId xmlns:p14="http://schemas.microsoft.com/office/powerpoint/2010/main" val="3716417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Purpose of the Project</a:t>
            </a:r>
          </a:p>
        </p:txBody>
      </p:sp>
      <p:sp>
        <p:nvSpPr>
          <p:cNvPr id="3" name="Content Placeholder 2"/>
          <p:cNvSpPr>
            <a:spLocks noGrp="1"/>
          </p:cNvSpPr>
          <p:nvPr>
            <p:ph idx="1"/>
          </p:nvPr>
        </p:nvSpPr>
        <p:spPr>
          <a:xfrm>
            <a:off x="1066800" y="1447800"/>
            <a:ext cx="7772400" cy="5257800"/>
          </a:xfrm>
        </p:spPr>
        <p:txBody>
          <a:bodyPr>
            <a:noAutofit/>
          </a:bodyPr>
          <a:lstStyle/>
          <a:p>
            <a:pPr>
              <a:defRPr/>
            </a:pPr>
            <a:r>
              <a:rPr lang="en-US" sz="2400" dirty="0"/>
              <a:t>Statement of the Problem or Project</a:t>
            </a:r>
          </a:p>
          <a:p>
            <a:pPr>
              <a:defRPr/>
            </a:pPr>
            <a:r>
              <a:rPr lang="en-US" sz="2400" dirty="0"/>
              <a:t>Significance to academic discipline </a:t>
            </a:r>
          </a:p>
          <a:p>
            <a:pPr lvl="1">
              <a:defRPr/>
            </a:pPr>
            <a:r>
              <a:rPr lang="en-US" sz="1800" dirty="0"/>
              <a:t>Convince the reviewer (outside your area) that the proposed project is worthwhile.</a:t>
            </a:r>
          </a:p>
          <a:p>
            <a:pPr>
              <a:defRPr/>
            </a:pPr>
            <a:r>
              <a:rPr lang="en-US" sz="2400" dirty="0"/>
              <a:t>Objectives (what will happen if funded)</a:t>
            </a:r>
          </a:p>
          <a:p>
            <a:pPr lvl="1">
              <a:defRPr/>
            </a:pPr>
            <a:r>
              <a:rPr lang="en-US" sz="2000" dirty="0"/>
              <a:t>Clear, reasonable/attainable within project period.</a:t>
            </a:r>
          </a:p>
          <a:p>
            <a:pPr>
              <a:defRPr/>
            </a:pPr>
            <a:r>
              <a:rPr lang="en-US" sz="2400" dirty="0"/>
              <a:t>Brief review of literature (include appropriate references); how your proposal is related and will extend what is known</a:t>
            </a:r>
          </a:p>
          <a:p>
            <a:pPr lvl="1">
              <a:defRPr/>
            </a:pPr>
            <a:r>
              <a:rPr lang="en-US" sz="2000" dirty="0"/>
              <a:t>Careful – Remember:  readers are not in your discipline.  </a:t>
            </a:r>
            <a:br>
              <a:rPr lang="en-US" sz="2000" dirty="0"/>
            </a:br>
            <a:r>
              <a:rPr lang="en-US" sz="2000" dirty="0"/>
              <a:t>Would “Aunt Betty” get it?</a:t>
            </a:r>
          </a:p>
          <a:p>
            <a:pPr>
              <a:defRPr/>
            </a:pPr>
            <a:r>
              <a:rPr lang="en-US" sz="2400" dirty="0"/>
              <a:t>Why are </a:t>
            </a:r>
            <a:r>
              <a:rPr lang="en-US" sz="2400" u="sng" dirty="0"/>
              <a:t>you</a:t>
            </a:r>
            <a:r>
              <a:rPr lang="en-US" sz="2400" dirty="0"/>
              <a:t> suited to address the question… “in our previous work we…” (FRG)</a:t>
            </a:r>
          </a:p>
        </p:txBody>
      </p:sp>
    </p:spTree>
    <p:extLst>
      <p:ext uri="{BB962C8B-B14F-4D97-AF65-F5344CB8AC3E}">
        <p14:creationId xmlns:p14="http://schemas.microsoft.com/office/powerpoint/2010/main" val="1984073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bwMode="auto">
          <a:xfrm>
            <a:off x="1435100" y="152400"/>
            <a:ext cx="7499350" cy="1219200"/>
          </a:xfrm>
        </p:spPr>
        <p:txBody>
          <a:bodyPr vert="horz" wrap="square" lIns="91440" tIns="45720" rIns="91440" bIns="45720" numCol="1" anchorCtr="0" compatLnSpc="1">
            <a:prstTxWarp prst="textNoShape">
              <a:avLst/>
            </a:prstTxWarp>
            <a:normAutofit fontScale="90000"/>
          </a:bodyPr>
          <a:lstStyle/>
          <a:p>
            <a:r>
              <a:rPr lang="en-US" dirty="0">
                <a:effectLst/>
              </a:rPr>
              <a:t>Faculty Grants and Summer Faculty Fellowship Committee</a:t>
            </a:r>
          </a:p>
        </p:txBody>
      </p:sp>
      <p:sp>
        <p:nvSpPr>
          <p:cNvPr id="33794" name="Rectangle 3"/>
          <p:cNvSpPr>
            <a:spLocks noGrp="1"/>
          </p:cNvSpPr>
          <p:nvPr>
            <p:ph type="body" idx="1"/>
          </p:nvPr>
        </p:nvSpPr>
        <p:spPr>
          <a:xfrm>
            <a:off x="1435100" y="1447800"/>
            <a:ext cx="7499350" cy="5105400"/>
          </a:xfrm>
        </p:spPr>
        <p:txBody>
          <a:bodyPr/>
          <a:lstStyle/>
          <a:p>
            <a:r>
              <a:rPr lang="en-US" dirty="0"/>
              <a:t>One member from each college </a:t>
            </a:r>
            <a:endParaRPr lang="en-US" sz="2800" dirty="0"/>
          </a:p>
          <a:p>
            <a:pPr marL="742950" lvl="1" indent="-285750"/>
            <a:r>
              <a:rPr lang="en-US" dirty="0"/>
              <a:t>Members are listed on </a:t>
            </a:r>
            <a:r>
              <a:rPr lang="en-US" dirty="0">
                <a:hlinkClick r:id="rId3"/>
              </a:rPr>
              <a:t>https://www.missouristate.edu/committees/facultygrants.htm</a:t>
            </a:r>
            <a:r>
              <a:rPr lang="en-US" dirty="0"/>
              <a:t>  </a:t>
            </a:r>
            <a:endParaRPr lang="en-US" i="1" dirty="0"/>
          </a:p>
          <a:p>
            <a:r>
              <a:rPr lang="en-US" sz="2800" dirty="0"/>
              <a:t>Lisa Taylor, ex officio, Graduate College</a:t>
            </a:r>
          </a:p>
          <a:p>
            <a:r>
              <a:rPr lang="en-US" dirty="0"/>
              <a:t>Julie Masterson, ex officio</a:t>
            </a:r>
          </a:p>
        </p:txBody>
      </p:sp>
    </p:spTree>
    <p:extLst>
      <p:ext uri="{BB962C8B-B14F-4D97-AF65-F5344CB8AC3E}">
        <p14:creationId xmlns:p14="http://schemas.microsoft.com/office/powerpoint/2010/main" val="2715088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219200" y="-76200"/>
            <a:ext cx="7499350" cy="1143000"/>
          </a:xfrm>
        </p:spPr>
        <p:txBody>
          <a:bodyPr/>
          <a:lstStyle/>
          <a:p>
            <a:r>
              <a:rPr lang="en-US" dirty="0"/>
              <a:t>Research Design &amp; Methods</a:t>
            </a:r>
          </a:p>
        </p:txBody>
      </p:sp>
      <p:sp>
        <p:nvSpPr>
          <p:cNvPr id="3" name="Content Placeholder 2"/>
          <p:cNvSpPr>
            <a:spLocks noGrp="1"/>
          </p:cNvSpPr>
          <p:nvPr>
            <p:ph idx="1"/>
          </p:nvPr>
        </p:nvSpPr>
        <p:spPr>
          <a:xfrm>
            <a:off x="990600" y="990600"/>
            <a:ext cx="7924800" cy="5181600"/>
          </a:xfrm>
        </p:spPr>
        <p:txBody>
          <a:bodyPr>
            <a:noAutofit/>
          </a:bodyPr>
          <a:lstStyle/>
          <a:p>
            <a:pPr>
              <a:defRPr/>
            </a:pPr>
            <a:r>
              <a:rPr lang="en-US" sz="2400" dirty="0"/>
              <a:t>Procedures</a:t>
            </a:r>
          </a:p>
          <a:p>
            <a:pPr lvl="1">
              <a:defRPr/>
            </a:pPr>
            <a:r>
              <a:rPr lang="en-US" sz="2000" dirty="0"/>
              <a:t>in sufficient detail to illustrate design and justify any equipment or supply purchases.</a:t>
            </a:r>
          </a:p>
          <a:p>
            <a:pPr>
              <a:defRPr/>
            </a:pPr>
            <a:r>
              <a:rPr lang="en-US" sz="2400" dirty="0"/>
              <a:t>Data collection and analysis</a:t>
            </a:r>
          </a:p>
          <a:p>
            <a:pPr lvl="1">
              <a:defRPr/>
            </a:pPr>
            <a:r>
              <a:rPr lang="en-US" sz="2000" dirty="0"/>
              <a:t>What will be measured, how statistical significance will be tested, how possible outcomes will be interpreted.</a:t>
            </a:r>
          </a:p>
          <a:p>
            <a:pPr>
              <a:defRPr/>
            </a:pPr>
            <a:r>
              <a:rPr lang="en-US" sz="2400" dirty="0"/>
              <a:t>Previous experience of applicant that is related to proposed project </a:t>
            </a:r>
          </a:p>
          <a:p>
            <a:pPr lvl="1">
              <a:defRPr/>
            </a:pPr>
            <a:r>
              <a:rPr lang="en-US" sz="1800" dirty="0"/>
              <a:t>Relevant publications, presentations, work in progress.</a:t>
            </a:r>
            <a:endParaRPr lang="en-US" sz="2000" dirty="0"/>
          </a:p>
          <a:p>
            <a:pPr>
              <a:defRPr/>
            </a:pPr>
            <a:r>
              <a:rPr lang="en-US" sz="2400" dirty="0"/>
              <a:t>Bottom line is that you want to convince the committee members that you are capable of doing this work by providing a sound design, method, and history of doing similar work.</a:t>
            </a:r>
          </a:p>
        </p:txBody>
      </p:sp>
    </p:spTree>
    <p:extLst>
      <p:ext uri="{BB962C8B-B14F-4D97-AF65-F5344CB8AC3E}">
        <p14:creationId xmlns:p14="http://schemas.microsoft.com/office/powerpoint/2010/main" val="2218699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Research Design &amp; Methods</a:t>
            </a:r>
          </a:p>
        </p:txBody>
      </p:sp>
      <p:sp>
        <p:nvSpPr>
          <p:cNvPr id="14339" name="Content Placeholder 2"/>
          <p:cNvSpPr>
            <a:spLocks noGrp="1"/>
          </p:cNvSpPr>
          <p:nvPr>
            <p:ph idx="1"/>
          </p:nvPr>
        </p:nvSpPr>
        <p:spPr>
          <a:xfrm>
            <a:off x="1143000" y="1600200"/>
            <a:ext cx="7772400" cy="4876800"/>
          </a:xfrm>
        </p:spPr>
        <p:txBody>
          <a:bodyPr/>
          <a:lstStyle/>
          <a:p>
            <a:pPr>
              <a:lnSpc>
                <a:spcPct val="90000"/>
              </a:lnSpc>
            </a:pPr>
            <a:r>
              <a:rPr lang="en-US" sz="3000" dirty="0"/>
              <a:t>Plan for dissemination of results</a:t>
            </a:r>
          </a:p>
          <a:p>
            <a:pPr lvl="1">
              <a:lnSpc>
                <a:spcPct val="90000"/>
              </a:lnSpc>
            </a:pPr>
            <a:r>
              <a:rPr lang="en-US" sz="2600" dirty="0"/>
              <a:t>Presentation at specific meetings.</a:t>
            </a:r>
          </a:p>
          <a:p>
            <a:pPr lvl="1">
              <a:lnSpc>
                <a:spcPct val="90000"/>
              </a:lnSpc>
            </a:pPr>
            <a:r>
              <a:rPr lang="en-US" sz="2600" dirty="0"/>
              <a:t>Publication submitted to specific journals.</a:t>
            </a:r>
          </a:p>
          <a:p>
            <a:pPr>
              <a:lnSpc>
                <a:spcPct val="90000"/>
              </a:lnSpc>
            </a:pPr>
            <a:r>
              <a:rPr lang="en-US" sz="3000" dirty="0"/>
              <a:t>Plan for extending investigation </a:t>
            </a:r>
            <a:r>
              <a:rPr lang="en-US" sz="3000" u="sng" dirty="0"/>
              <a:t>beyond</a:t>
            </a:r>
            <a:r>
              <a:rPr lang="en-US" sz="3000" dirty="0"/>
              <a:t> FRG</a:t>
            </a:r>
          </a:p>
          <a:p>
            <a:pPr lvl="1">
              <a:lnSpc>
                <a:spcPct val="90000"/>
              </a:lnSpc>
            </a:pPr>
            <a:r>
              <a:rPr lang="en-US" sz="2600" dirty="0"/>
              <a:t>Remember FRG is </a:t>
            </a:r>
            <a:r>
              <a:rPr lang="en-US" sz="2600" b="1" dirty="0"/>
              <a:t>only </a:t>
            </a:r>
            <a:r>
              <a:rPr lang="en-US" sz="2600" dirty="0"/>
              <a:t>for </a:t>
            </a:r>
            <a:r>
              <a:rPr lang="en-US" sz="2600" b="1" u="sng" dirty="0"/>
              <a:t>one</a:t>
            </a:r>
            <a:r>
              <a:rPr lang="en-US" sz="2600" dirty="0"/>
              <a:t> year. </a:t>
            </a:r>
          </a:p>
          <a:p>
            <a:pPr lvl="1">
              <a:lnSpc>
                <a:spcPct val="90000"/>
              </a:lnSpc>
            </a:pPr>
            <a:r>
              <a:rPr lang="en-US" sz="2600" dirty="0"/>
              <a:t>Proposal for external funding to specific agency</a:t>
            </a:r>
          </a:p>
          <a:p>
            <a:pPr lvl="1">
              <a:lnSpc>
                <a:spcPct val="90000"/>
              </a:lnSpc>
            </a:pPr>
            <a:r>
              <a:rPr lang="en-US" sz="2600" dirty="0"/>
              <a:t>Additional studies.</a:t>
            </a:r>
          </a:p>
          <a:p>
            <a:pPr>
              <a:lnSpc>
                <a:spcPct val="90000"/>
              </a:lnSpc>
            </a:pPr>
            <a:r>
              <a:rPr lang="en-US" sz="3000" dirty="0"/>
              <a:t>Beginning and ending dates for project</a:t>
            </a:r>
          </a:p>
          <a:p>
            <a:pPr lvl="1">
              <a:lnSpc>
                <a:spcPct val="90000"/>
              </a:lnSpc>
            </a:pPr>
            <a:r>
              <a:rPr lang="en-US" sz="2600" dirty="0"/>
              <a:t>Include a timeline table if it is useful.</a:t>
            </a:r>
          </a:p>
        </p:txBody>
      </p:sp>
    </p:spTree>
    <p:extLst>
      <p:ext uri="{BB962C8B-B14F-4D97-AF65-F5344CB8AC3E}">
        <p14:creationId xmlns:p14="http://schemas.microsoft.com/office/powerpoint/2010/main" val="2592526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Research Design &amp; Methods</a:t>
            </a:r>
          </a:p>
        </p:txBody>
      </p:sp>
      <p:sp>
        <p:nvSpPr>
          <p:cNvPr id="14339" name="Content Placeholder 2"/>
          <p:cNvSpPr>
            <a:spLocks noGrp="1"/>
          </p:cNvSpPr>
          <p:nvPr>
            <p:ph idx="1"/>
          </p:nvPr>
        </p:nvSpPr>
        <p:spPr>
          <a:xfrm>
            <a:off x="1143000" y="1371600"/>
            <a:ext cx="7772400" cy="4876800"/>
          </a:xfrm>
        </p:spPr>
        <p:txBody>
          <a:bodyPr/>
          <a:lstStyle/>
          <a:p>
            <a:pPr>
              <a:lnSpc>
                <a:spcPct val="90000"/>
              </a:lnSpc>
            </a:pPr>
            <a:r>
              <a:rPr lang="en-US" sz="3000" u="sng" dirty="0"/>
              <a:t>Important</a:t>
            </a:r>
            <a:r>
              <a:rPr lang="en-US" sz="3000" dirty="0"/>
              <a:t>:</a:t>
            </a:r>
            <a:br>
              <a:rPr lang="en-US" sz="3000" dirty="0"/>
            </a:br>
            <a:r>
              <a:rPr lang="en-US" sz="3000" dirty="0"/>
              <a:t>Document that you have considered and can meet any applicable University regulations, </a:t>
            </a:r>
            <a:br>
              <a:rPr lang="en-US" sz="3000" dirty="0"/>
            </a:br>
            <a:r>
              <a:rPr lang="en-US" sz="3000" dirty="0"/>
              <a:t>for example</a:t>
            </a:r>
          </a:p>
          <a:p>
            <a:pPr lvl="1">
              <a:lnSpc>
                <a:spcPct val="90000"/>
              </a:lnSpc>
            </a:pPr>
            <a:r>
              <a:rPr lang="en-US" dirty="0"/>
              <a:t>Animal Care and Use (IACUC) </a:t>
            </a:r>
          </a:p>
          <a:p>
            <a:pPr lvl="1">
              <a:lnSpc>
                <a:spcPct val="90000"/>
              </a:lnSpc>
            </a:pPr>
            <a:r>
              <a:rPr lang="en-US" dirty="0"/>
              <a:t>Biosafety (IBC) </a:t>
            </a:r>
          </a:p>
          <a:p>
            <a:pPr lvl="1">
              <a:lnSpc>
                <a:spcPct val="90000"/>
              </a:lnSpc>
            </a:pPr>
            <a:r>
              <a:rPr lang="en-US" dirty="0"/>
              <a:t>Conflict of Interest </a:t>
            </a:r>
          </a:p>
          <a:p>
            <a:pPr lvl="1">
              <a:lnSpc>
                <a:spcPct val="90000"/>
              </a:lnSpc>
            </a:pPr>
            <a:r>
              <a:rPr lang="en-US" dirty="0"/>
              <a:t>Human Subjects (IRB).</a:t>
            </a:r>
          </a:p>
          <a:p>
            <a:pPr>
              <a:lnSpc>
                <a:spcPct val="90000"/>
              </a:lnSpc>
            </a:pPr>
            <a:r>
              <a:rPr lang="en-US" sz="3000" dirty="0"/>
              <a:t>See: Office of Research Administration</a:t>
            </a:r>
            <a:br>
              <a:rPr lang="en-US" sz="3000" dirty="0"/>
            </a:br>
            <a:r>
              <a:rPr lang="en-US" sz="3000" dirty="0">
                <a:hlinkClick r:id="rId3"/>
              </a:rPr>
              <a:t>http://ora.missouristate.edu/</a:t>
            </a:r>
            <a:endParaRPr lang="en-US" sz="3000" dirty="0"/>
          </a:p>
          <a:p>
            <a:pPr>
              <a:lnSpc>
                <a:spcPct val="90000"/>
              </a:lnSpc>
            </a:pPr>
            <a:endParaRPr lang="en-US" sz="3000" dirty="0"/>
          </a:p>
          <a:p>
            <a:pPr>
              <a:lnSpc>
                <a:spcPct val="90000"/>
              </a:lnSpc>
            </a:pPr>
            <a:endParaRPr lang="en-US" sz="3000" dirty="0"/>
          </a:p>
        </p:txBody>
      </p:sp>
    </p:spTree>
    <p:extLst>
      <p:ext uri="{BB962C8B-B14F-4D97-AF65-F5344CB8AC3E}">
        <p14:creationId xmlns:p14="http://schemas.microsoft.com/office/powerpoint/2010/main" val="823666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Other Sources of Funding</a:t>
            </a:r>
          </a:p>
        </p:txBody>
      </p:sp>
      <p:sp>
        <p:nvSpPr>
          <p:cNvPr id="15363" name="Content Placeholder 2"/>
          <p:cNvSpPr>
            <a:spLocks noGrp="1"/>
          </p:cNvSpPr>
          <p:nvPr>
            <p:ph idx="1"/>
          </p:nvPr>
        </p:nvSpPr>
        <p:spPr/>
        <p:txBody>
          <a:bodyPr/>
          <a:lstStyle/>
          <a:p>
            <a:r>
              <a:rPr lang="en-US" dirty="0"/>
              <a:t>Any efforts to secure external funding, even if unsuccessful.</a:t>
            </a:r>
          </a:p>
          <a:p>
            <a:r>
              <a:rPr lang="en-US" dirty="0"/>
              <a:t>Internal (or External) Cost Sharing.</a:t>
            </a:r>
          </a:p>
          <a:p>
            <a:r>
              <a:rPr lang="en-US" dirty="0"/>
              <a:t>If being used as “seed” money, discuss future sources of funds.</a:t>
            </a:r>
          </a:p>
          <a:p>
            <a:r>
              <a:rPr lang="en-US" dirty="0"/>
              <a:t>Department support.</a:t>
            </a:r>
          </a:p>
          <a:p>
            <a:r>
              <a:rPr lang="en-US" dirty="0"/>
              <a:t>College support (e.g. if applying for an FRG, new faculty summer salary support).</a:t>
            </a:r>
          </a:p>
        </p:txBody>
      </p:sp>
    </p:spTree>
    <p:extLst>
      <p:ext uri="{BB962C8B-B14F-4D97-AF65-F5344CB8AC3E}">
        <p14:creationId xmlns:p14="http://schemas.microsoft.com/office/powerpoint/2010/main" val="3565337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Previous MSU Funding</a:t>
            </a:r>
          </a:p>
        </p:txBody>
      </p:sp>
      <p:sp>
        <p:nvSpPr>
          <p:cNvPr id="16387" name="Content Placeholder 2"/>
          <p:cNvSpPr>
            <a:spLocks noGrp="1"/>
          </p:cNvSpPr>
          <p:nvPr>
            <p:ph idx="1"/>
          </p:nvPr>
        </p:nvSpPr>
        <p:spPr/>
        <p:txBody>
          <a:bodyPr/>
          <a:lstStyle/>
          <a:p>
            <a:r>
              <a:rPr lang="en-US" sz="2800" dirty="0"/>
              <a:t>Support and specific outcomes (manuscripts, presentations, other dissemination).</a:t>
            </a:r>
          </a:p>
          <a:p>
            <a:r>
              <a:rPr lang="en-US" sz="2800" dirty="0"/>
              <a:t>Show how you’ve been a “good investment” in the past.</a:t>
            </a:r>
          </a:p>
          <a:p>
            <a:r>
              <a:rPr lang="en-US" sz="2800" dirty="0"/>
              <a:t>Suggest using a table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74886543"/>
              </p:ext>
            </p:extLst>
          </p:nvPr>
        </p:nvGraphicFramePr>
        <p:xfrm>
          <a:off x="1600200" y="3810000"/>
          <a:ext cx="6400800" cy="104648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523240">
                <a:tc>
                  <a:txBody>
                    <a:bodyPr/>
                    <a:lstStyle/>
                    <a:p>
                      <a:r>
                        <a:rPr lang="en-US" dirty="0"/>
                        <a:t>Funding</a:t>
                      </a:r>
                    </a:p>
                  </a:txBody>
                  <a:tcPr/>
                </a:tc>
                <a:tc>
                  <a:txBody>
                    <a:bodyPr/>
                    <a:lstStyle/>
                    <a:p>
                      <a:r>
                        <a:rPr lang="en-US" dirty="0"/>
                        <a:t>Outcome</a:t>
                      </a:r>
                    </a:p>
                  </a:txBody>
                  <a:tcPr/>
                </a:tc>
                <a:extLst>
                  <a:ext uri="{0D108BD9-81ED-4DB2-BD59-A6C34878D82A}">
                    <a16:rowId xmlns:a16="http://schemas.microsoft.com/office/drawing/2014/main" val="10000"/>
                  </a:ext>
                </a:extLst>
              </a:tr>
              <a:tr h="5232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9270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66800" y="152400"/>
            <a:ext cx="7543800" cy="685800"/>
          </a:xfrm>
        </p:spPr>
        <p:txBody>
          <a:bodyPr>
            <a:normAutofit fontScale="90000"/>
          </a:bodyPr>
          <a:lstStyle/>
          <a:p>
            <a:r>
              <a:rPr lang="en-US" dirty="0"/>
              <a:t>FRG Budget </a:t>
            </a:r>
            <a:r>
              <a:rPr lang="en-US" sz="2700" dirty="0"/>
              <a:t>(SFF is just the set stipend)</a:t>
            </a:r>
            <a:endParaRPr lang="en-US" dirty="0"/>
          </a:p>
        </p:txBody>
      </p:sp>
      <p:sp>
        <p:nvSpPr>
          <p:cNvPr id="3" name="Content Placeholder 2"/>
          <p:cNvSpPr>
            <a:spLocks noGrp="1"/>
          </p:cNvSpPr>
          <p:nvPr>
            <p:ph idx="1"/>
          </p:nvPr>
        </p:nvSpPr>
        <p:spPr>
          <a:xfrm>
            <a:off x="1066800" y="1219200"/>
            <a:ext cx="7924800" cy="5181600"/>
          </a:xfrm>
        </p:spPr>
        <p:txBody>
          <a:bodyPr>
            <a:normAutofit/>
          </a:bodyPr>
          <a:lstStyle/>
          <a:p>
            <a:pPr marL="0" lvl="1" indent="0">
              <a:lnSpc>
                <a:spcPct val="80000"/>
              </a:lnSpc>
              <a:buNone/>
              <a:defRPr/>
            </a:pPr>
            <a:r>
              <a:rPr lang="en-US" sz="2800" dirty="0"/>
              <a:t>$7500 Maximum – </a:t>
            </a:r>
            <a:r>
              <a:rPr lang="en-US" sz="2400" dirty="0"/>
              <a:t>download and fill out the Budget Page.</a:t>
            </a:r>
          </a:p>
          <a:p>
            <a:pPr>
              <a:lnSpc>
                <a:spcPct val="80000"/>
              </a:lnSpc>
              <a:defRPr/>
            </a:pPr>
            <a:r>
              <a:rPr lang="en-US" dirty="0"/>
              <a:t>Salaries and Benefits</a:t>
            </a:r>
            <a:endParaRPr lang="en-US" b="1" dirty="0"/>
          </a:p>
          <a:p>
            <a:pPr>
              <a:lnSpc>
                <a:spcPct val="80000"/>
              </a:lnSpc>
              <a:defRPr/>
            </a:pPr>
            <a:r>
              <a:rPr lang="en-US" sz="2800" dirty="0"/>
              <a:t>GAs, staff salaries, outside personnel</a:t>
            </a:r>
          </a:p>
          <a:p>
            <a:pPr lvl="1">
              <a:lnSpc>
                <a:spcPct val="80000"/>
              </a:lnSpc>
              <a:defRPr/>
            </a:pPr>
            <a:r>
              <a:rPr lang="en-US" sz="2400" dirty="0"/>
              <a:t>Can’t fund pay or course buy-out for PI.</a:t>
            </a:r>
          </a:p>
          <a:p>
            <a:pPr lvl="1">
              <a:lnSpc>
                <a:spcPct val="80000"/>
              </a:lnSpc>
              <a:defRPr/>
            </a:pPr>
            <a:r>
              <a:rPr lang="en-US" sz="2400" dirty="0"/>
              <a:t>Can fund GAs, student workers (hourly), other workers to participate in project (not to relieve your work so you can do the research).</a:t>
            </a:r>
          </a:p>
          <a:p>
            <a:pPr>
              <a:lnSpc>
                <a:spcPct val="80000"/>
              </a:lnSpc>
              <a:defRPr/>
            </a:pPr>
            <a:r>
              <a:rPr lang="en-US" sz="2800" dirty="0"/>
              <a:t>Some reviewers favor proposals involving students. </a:t>
            </a:r>
          </a:p>
          <a:p>
            <a:pPr lvl="1">
              <a:lnSpc>
                <a:spcPct val="80000"/>
              </a:lnSpc>
              <a:defRPr/>
            </a:pPr>
            <a:r>
              <a:rPr lang="en-US" sz="2400" dirty="0"/>
              <a:t>If a GA is requested, it is also important to show the educational benefits of participating in your project for the grad student.</a:t>
            </a:r>
          </a:p>
          <a:p>
            <a:pPr lvl="1">
              <a:lnSpc>
                <a:spcPct val="80000"/>
              </a:lnSpc>
              <a:defRPr/>
            </a:pPr>
            <a:r>
              <a:rPr lang="en-US" sz="2400" dirty="0"/>
              <a:t>This factor can be used as an extra boost if you ultimately plan to apply for AREA funds.</a:t>
            </a:r>
          </a:p>
          <a:p>
            <a:pPr marL="82550" indent="0">
              <a:lnSpc>
                <a:spcPct val="80000"/>
              </a:lnSpc>
              <a:buNone/>
              <a:defRPr/>
            </a:pPr>
            <a:endParaRPr lang="en-US" sz="1500" dirty="0"/>
          </a:p>
          <a:p>
            <a:pPr lvl="2">
              <a:lnSpc>
                <a:spcPct val="80000"/>
              </a:lnSpc>
              <a:defRPr/>
            </a:pPr>
            <a:endParaRPr lang="en-US" sz="1500" dirty="0"/>
          </a:p>
        </p:txBody>
      </p:sp>
    </p:spTree>
    <p:extLst>
      <p:ext uri="{BB962C8B-B14F-4D97-AF65-F5344CB8AC3E}">
        <p14:creationId xmlns:p14="http://schemas.microsoft.com/office/powerpoint/2010/main" val="2150889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Budget</a:t>
            </a:r>
          </a:p>
        </p:txBody>
      </p:sp>
      <p:sp>
        <p:nvSpPr>
          <p:cNvPr id="3" name="Content Placeholder 2"/>
          <p:cNvSpPr>
            <a:spLocks noGrp="1"/>
          </p:cNvSpPr>
          <p:nvPr>
            <p:ph idx="1"/>
          </p:nvPr>
        </p:nvSpPr>
        <p:spPr>
          <a:xfrm>
            <a:off x="914400" y="1447800"/>
            <a:ext cx="8001000" cy="4648200"/>
          </a:xfrm>
        </p:spPr>
        <p:txBody>
          <a:bodyPr>
            <a:noAutofit/>
          </a:bodyPr>
          <a:lstStyle/>
          <a:p>
            <a:pPr>
              <a:lnSpc>
                <a:spcPct val="80000"/>
              </a:lnSpc>
              <a:defRPr/>
            </a:pPr>
            <a:r>
              <a:rPr lang="en-US" sz="2800" dirty="0"/>
              <a:t>Equipment</a:t>
            </a:r>
          </a:p>
          <a:p>
            <a:pPr lvl="1">
              <a:lnSpc>
                <a:spcPct val="80000"/>
              </a:lnSpc>
              <a:defRPr/>
            </a:pPr>
            <a:r>
              <a:rPr lang="en-US" sz="2400" dirty="0"/>
              <a:t>Separate categories for Purchase and Repair.</a:t>
            </a:r>
          </a:p>
          <a:p>
            <a:pPr lvl="1">
              <a:lnSpc>
                <a:spcPct val="80000"/>
              </a:lnSpc>
              <a:defRPr/>
            </a:pPr>
            <a:r>
              <a:rPr lang="en-US" sz="2400" dirty="0"/>
              <a:t>Demonstrate equipment is essential as well as a clear, direct relationship to proposed project: this is not in addition to your start-up money to equip your lab - it is a project proposal.</a:t>
            </a:r>
          </a:p>
          <a:p>
            <a:pPr lvl="1">
              <a:lnSpc>
                <a:spcPct val="80000"/>
              </a:lnSpc>
              <a:defRPr/>
            </a:pPr>
            <a:r>
              <a:rPr lang="en-US" sz="2400" dirty="0"/>
              <a:t>Document that equipment isn’t available via another source (Dept., ETC, Meyer Library, etc.).</a:t>
            </a:r>
          </a:p>
          <a:p>
            <a:pPr lvl="1">
              <a:lnSpc>
                <a:spcPct val="80000"/>
              </a:lnSpc>
              <a:defRPr/>
            </a:pPr>
            <a:r>
              <a:rPr lang="en-US" sz="2400" dirty="0"/>
              <a:t>Describe future use, after project completion.</a:t>
            </a:r>
          </a:p>
          <a:p>
            <a:pPr lvl="1">
              <a:lnSpc>
                <a:spcPct val="80000"/>
              </a:lnSpc>
              <a:defRPr/>
            </a:pPr>
            <a:r>
              <a:rPr lang="en-US" sz="2400" dirty="0"/>
              <a:t>Provide current pricing, and if over $1000,  include at least one vendor quote.</a:t>
            </a:r>
          </a:p>
        </p:txBody>
      </p:sp>
    </p:spTree>
    <p:extLst>
      <p:ext uri="{BB962C8B-B14F-4D97-AF65-F5344CB8AC3E}">
        <p14:creationId xmlns:p14="http://schemas.microsoft.com/office/powerpoint/2010/main" val="3614406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43000" y="152400"/>
            <a:ext cx="7467600" cy="685800"/>
          </a:xfrm>
        </p:spPr>
        <p:txBody>
          <a:bodyPr>
            <a:normAutofit fontScale="90000"/>
          </a:bodyPr>
          <a:lstStyle/>
          <a:p>
            <a:r>
              <a:rPr lang="en-US" dirty="0"/>
              <a:t>Budget</a:t>
            </a:r>
          </a:p>
        </p:txBody>
      </p:sp>
      <p:sp>
        <p:nvSpPr>
          <p:cNvPr id="3" name="Content Placeholder 2"/>
          <p:cNvSpPr>
            <a:spLocks noGrp="1"/>
          </p:cNvSpPr>
          <p:nvPr>
            <p:ph idx="1"/>
          </p:nvPr>
        </p:nvSpPr>
        <p:spPr>
          <a:xfrm>
            <a:off x="1066800" y="990600"/>
            <a:ext cx="7772400" cy="5486400"/>
          </a:xfrm>
        </p:spPr>
        <p:txBody>
          <a:bodyPr>
            <a:normAutofit/>
          </a:bodyPr>
          <a:lstStyle/>
          <a:p>
            <a:pPr marL="342900" lvl="1" indent="-342900">
              <a:lnSpc>
                <a:spcPct val="80000"/>
              </a:lnSpc>
              <a:buFont typeface="Arial" charset="0"/>
              <a:buChar char="•"/>
              <a:defRPr/>
            </a:pPr>
            <a:r>
              <a:rPr lang="en-US" sz="3200" dirty="0"/>
              <a:t>Operations</a:t>
            </a:r>
          </a:p>
          <a:p>
            <a:pPr marL="496888" lvl="1" indent="-342900">
              <a:lnSpc>
                <a:spcPct val="80000"/>
              </a:lnSpc>
              <a:defRPr/>
            </a:pPr>
            <a:r>
              <a:rPr lang="en-US" sz="2400" dirty="0"/>
              <a:t>Supplies</a:t>
            </a:r>
          </a:p>
          <a:p>
            <a:pPr marL="989012" lvl="2" indent="-342900">
              <a:lnSpc>
                <a:spcPct val="80000"/>
              </a:lnSpc>
              <a:defRPr/>
            </a:pPr>
            <a:r>
              <a:rPr lang="en-US" sz="2000" dirty="0"/>
              <a:t>Must show how postage, paper, skull caps, test protocols, etc. are directly related and critical for project as well as the unavailability from Department.</a:t>
            </a:r>
          </a:p>
          <a:p>
            <a:pPr marL="496888" lvl="1" indent="-342900">
              <a:lnSpc>
                <a:spcPct val="80000"/>
              </a:lnSpc>
              <a:defRPr/>
            </a:pPr>
            <a:r>
              <a:rPr lang="en-US" sz="2400" dirty="0"/>
              <a:t>Services</a:t>
            </a:r>
          </a:p>
          <a:p>
            <a:pPr marL="989012" lvl="2" indent="-342900">
              <a:lnSpc>
                <a:spcPct val="80000"/>
              </a:lnSpc>
              <a:defRPr/>
            </a:pPr>
            <a:r>
              <a:rPr lang="en-US" sz="2000" dirty="0"/>
              <a:t>Ditto re computer programming, library services, graphics/illustration services, etc. are directly &amp; critically related.</a:t>
            </a:r>
          </a:p>
          <a:p>
            <a:pPr marL="496888" lvl="1" indent="-342900">
              <a:lnSpc>
                <a:spcPct val="80000"/>
              </a:lnSpc>
              <a:defRPr/>
            </a:pPr>
            <a:r>
              <a:rPr lang="en-US" sz="2400" dirty="0"/>
              <a:t>Travel</a:t>
            </a:r>
          </a:p>
          <a:p>
            <a:pPr marL="989012" lvl="2" indent="-342900">
              <a:lnSpc>
                <a:spcPct val="80000"/>
              </a:lnSpc>
              <a:defRPr/>
            </a:pPr>
            <a:r>
              <a:rPr lang="en-US" sz="2000" dirty="0"/>
              <a:t>Necessary to conduct the study, such as travel to data collection sites, travel stipends for participants, etc.</a:t>
            </a:r>
          </a:p>
          <a:p>
            <a:pPr marL="989012" lvl="2" indent="-342900">
              <a:lnSpc>
                <a:spcPct val="80000"/>
              </a:lnSpc>
              <a:defRPr/>
            </a:pPr>
            <a:r>
              <a:rPr lang="en-US" sz="2000" dirty="0"/>
              <a:t>Give precise amount by specifying locations and using university travel guidelines to calculate amount.</a:t>
            </a:r>
          </a:p>
          <a:p>
            <a:pPr marL="989012" lvl="2" indent="-342900">
              <a:lnSpc>
                <a:spcPct val="80000"/>
              </a:lnSpc>
              <a:defRPr/>
            </a:pPr>
            <a:r>
              <a:rPr lang="en-US" sz="2000" u="sng" dirty="0"/>
              <a:t>Travel to conferences to present results is not eligible </a:t>
            </a:r>
            <a:r>
              <a:rPr lang="en-US" sz="2000" dirty="0"/>
              <a:t>(nor are publication costs).</a:t>
            </a:r>
          </a:p>
          <a:p>
            <a:pPr marL="468312" indent="-342900">
              <a:lnSpc>
                <a:spcPct val="80000"/>
              </a:lnSpc>
              <a:defRPr/>
            </a:pPr>
            <a:r>
              <a:rPr lang="en-US" sz="2800" dirty="0"/>
              <a:t>If requesting any other funds be very specific as to item and purpose.</a:t>
            </a:r>
          </a:p>
          <a:p>
            <a:pPr marL="989012" lvl="2" indent="-342900">
              <a:lnSpc>
                <a:spcPct val="80000"/>
              </a:lnSpc>
              <a:buFontTx/>
              <a:buNone/>
              <a:defRPr/>
            </a:pPr>
            <a:endParaRPr lang="en-US" sz="2000" dirty="0"/>
          </a:p>
          <a:p>
            <a:pPr marL="1200150" lvl="3" indent="-342900">
              <a:lnSpc>
                <a:spcPct val="80000"/>
              </a:lnSpc>
              <a:defRPr/>
            </a:pPr>
            <a:endParaRPr lang="en-US" dirty="0"/>
          </a:p>
          <a:p>
            <a:pPr marL="1200150" lvl="3" indent="-342900">
              <a:lnSpc>
                <a:spcPct val="80000"/>
              </a:lnSpc>
              <a:defRPr/>
            </a:pPr>
            <a:endParaRPr lang="en-US" dirty="0"/>
          </a:p>
          <a:p>
            <a:pPr lvl="2">
              <a:lnSpc>
                <a:spcPct val="80000"/>
              </a:lnSpc>
              <a:defRPr/>
            </a:pPr>
            <a:endParaRPr lang="en-US" sz="1500" dirty="0"/>
          </a:p>
        </p:txBody>
      </p:sp>
    </p:spTree>
    <p:extLst>
      <p:ext uri="{BB962C8B-B14F-4D97-AF65-F5344CB8AC3E}">
        <p14:creationId xmlns:p14="http://schemas.microsoft.com/office/powerpoint/2010/main" val="2444219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87315" y="152400"/>
            <a:ext cx="7467600" cy="381000"/>
          </a:xfrm>
        </p:spPr>
        <p:txBody>
          <a:bodyPr>
            <a:normAutofit fontScale="90000"/>
          </a:bodyPr>
          <a:lstStyle/>
          <a:p>
            <a:r>
              <a:rPr lang="en-US" dirty="0"/>
              <a:t>Self Review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0960487"/>
              </p:ext>
            </p:extLst>
          </p:nvPr>
        </p:nvGraphicFramePr>
        <p:xfrm>
          <a:off x="304800" y="709192"/>
          <a:ext cx="8001000" cy="6187443"/>
        </p:xfrm>
        <a:graphic>
          <a:graphicData uri="http://schemas.openxmlformats.org/drawingml/2006/table">
            <a:tbl>
              <a:tblPr firstRow="1" bandRow="1">
                <a:tableStyleId>{5C22544A-7EE6-4342-B048-85BDC9FD1C3A}</a:tableStyleId>
              </a:tblPr>
              <a:tblGrid>
                <a:gridCol w="4784912">
                  <a:extLst>
                    <a:ext uri="{9D8B030D-6E8A-4147-A177-3AD203B41FA5}">
                      <a16:colId xmlns:a16="http://schemas.microsoft.com/office/drawing/2014/main" val="20000"/>
                    </a:ext>
                  </a:extLst>
                </a:gridCol>
                <a:gridCol w="3216088">
                  <a:extLst>
                    <a:ext uri="{9D8B030D-6E8A-4147-A177-3AD203B41FA5}">
                      <a16:colId xmlns:a16="http://schemas.microsoft.com/office/drawing/2014/main" val="20001"/>
                    </a:ext>
                  </a:extLst>
                </a:gridCol>
              </a:tblGrid>
              <a:tr h="480697">
                <a:tc>
                  <a:txBody>
                    <a:bodyPr/>
                    <a:lstStyle/>
                    <a:p>
                      <a:pPr marL="0" marR="0" algn="ctr">
                        <a:spcBef>
                          <a:spcPts val="0"/>
                        </a:spcBef>
                        <a:spcAft>
                          <a:spcPts val="0"/>
                        </a:spcAft>
                      </a:pPr>
                      <a:r>
                        <a:rPr lang="en-US" sz="1200" dirty="0">
                          <a:latin typeface="Arial"/>
                          <a:ea typeface="Times New Roman"/>
                        </a:rPr>
                        <a:t>Criterion</a:t>
                      </a:r>
                      <a:endParaRPr lang="en-US" sz="1800" dirty="0">
                        <a:latin typeface="Times New Roman"/>
                        <a:ea typeface="Times New Roman"/>
                      </a:endParaRPr>
                    </a:p>
                  </a:txBody>
                  <a:tcPr marL="68580" marR="68580" marT="0" marB="0"/>
                </a:tc>
                <a:tc>
                  <a:txBody>
                    <a:bodyPr/>
                    <a:lstStyle/>
                    <a:p>
                      <a:pPr marL="0" marR="0" algn="ctr">
                        <a:spcBef>
                          <a:spcPts val="0"/>
                        </a:spcBef>
                        <a:spcAft>
                          <a:spcPts val="0"/>
                        </a:spcAft>
                      </a:pPr>
                      <a:r>
                        <a:rPr lang="en-US" sz="1200" dirty="0">
                          <a:latin typeface="Arial"/>
                          <a:ea typeface="Times New Roman"/>
                        </a:rPr>
                        <a:t>Evidence</a:t>
                      </a:r>
                      <a:endParaRPr lang="en-US" sz="1800" dirty="0">
                        <a:latin typeface="Times New Roman"/>
                        <a:ea typeface="Times New Roman"/>
                      </a:endParaRPr>
                    </a:p>
                  </a:txBody>
                  <a:tcPr marL="68580" marR="68580" marT="0" marB="0"/>
                </a:tc>
                <a:extLst>
                  <a:ext uri="{0D108BD9-81ED-4DB2-BD59-A6C34878D82A}">
                    <a16:rowId xmlns:a16="http://schemas.microsoft.com/office/drawing/2014/main" val="10000"/>
                  </a:ext>
                </a:extLst>
              </a:tr>
              <a:tr h="480697">
                <a:tc>
                  <a:txBody>
                    <a:bodyPr/>
                    <a:lstStyle/>
                    <a:p>
                      <a:pPr marL="0" marR="0">
                        <a:spcBef>
                          <a:spcPts val="0"/>
                        </a:spcBef>
                        <a:spcAft>
                          <a:spcPts val="0"/>
                        </a:spcAft>
                      </a:pPr>
                      <a:r>
                        <a:rPr lang="en-US" sz="1200" b="1" dirty="0">
                          <a:latin typeface="Times New Roman"/>
                          <a:ea typeface="Times New Roman"/>
                        </a:rPr>
                        <a:t>COVER</a:t>
                      </a:r>
                      <a:r>
                        <a:rPr lang="en-US" sz="1200" b="1" baseline="0" dirty="0">
                          <a:latin typeface="Times New Roman"/>
                          <a:ea typeface="Times New Roman"/>
                        </a:rPr>
                        <a:t> SHEET: ALL ITEMS ANSWERED, PREVIOUS/CURRENT FUNDING; DEPARTMENT HEAD AND DEAN SIGNATURES AND COMMENTS</a:t>
                      </a:r>
                      <a:endParaRPr lang="en-US" sz="1200" b="1"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19465920"/>
                  </a:ext>
                </a:extLst>
              </a:tr>
              <a:tr h="480697">
                <a:tc>
                  <a:txBody>
                    <a:bodyPr/>
                    <a:lstStyle/>
                    <a:p>
                      <a:pPr marL="0" marR="0">
                        <a:spcBef>
                          <a:spcPts val="0"/>
                        </a:spcBef>
                        <a:spcAft>
                          <a:spcPts val="0"/>
                        </a:spcAft>
                      </a:pPr>
                      <a:r>
                        <a:rPr lang="en-US" sz="1000" dirty="0">
                          <a:latin typeface="Arial"/>
                          <a:ea typeface="Times New Roman"/>
                        </a:rPr>
                        <a:t>1. Does the summary explain the research project in terms that </a:t>
                      </a:r>
                      <a:r>
                        <a:rPr lang="en-US" sz="1000" b="1" dirty="0">
                          <a:latin typeface="Arial"/>
                          <a:ea typeface="Times New Roman"/>
                        </a:rPr>
                        <a:t>non-specialists </a:t>
                      </a:r>
                      <a:r>
                        <a:rPr lang="en-US" sz="1000" dirty="0">
                          <a:latin typeface="Arial"/>
                          <a:ea typeface="Times New Roman"/>
                        </a:rPr>
                        <a:t>can understand?</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1"/>
                  </a:ext>
                </a:extLst>
              </a:tr>
              <a:tr h="480697">
                <a:tc>
                  <a:txBody>
                    <a:bodyPr/>
                    <a:lstStyle/>
                    <a:p>
                      <a:pPr marL="0" marR="0">
                        <a:spcBef>
                          <a:spcPts val="0"/>
                        </a:spcBef>
                        <a:spcAft>
                          <a:spcPts val="0"/>
                        </a:spcAft>
                      </a:pPr>
                      <a:r>
                        <a:rPr lang="en-US" sz="1000" dirty="0">
                          <a:latin typeface="Arial"/>
                          <a:ea typeface="Times New Roman"/>
                        </a:rPr>
                        <a:t>2. Are the objectives of the proposed project clearly stated, reasonable, and attainable in the proposed time frame?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2"/>
                  </a:ext>
                </a:extLst>
              </a:tr>
              <a:tr h="592641">
                <a:tc>
                  <a:txBody>
                    <a:bodyPr/>
                    <a:lstStyle/>
                    <a:p>
                      <a:pPr marL="0" marR="0">
                        <a:spcBef>
                          <a:spcPts val="0"/>
                        </a:spcBef>
                        <a:spcAft>
                          <a:spcPts val="0"/>
                        </a:spcAft>
                      </a:pPr>
                      <a:r>
                        <a:rPr lang="en-US" sz="1000" dirty="0">
                          <a:latin typeface="Arial"/>
                          <a:ea typeface="Times New Roman"/>
                        </a:rPr>
                        <a:t>3. Does the proposal give a brief outline of previous research and demonstrate how the project relates to and builds upon existing research?</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3"/>
                  </a:ext>
                </a:extLst>
              </a:tr>
              <a:tr h="480697">
                <a:tc>
                  <a:txBody>
                    <a:bodyPr/>
                    <a:lstStyle/>
                    <a:p>
                      <a:pPr marL="0" marR="0">
                        <a:spcBef>
                          <a:spcPts val="0"/>
                        </a:spcBef>
                        <a:spcAft>
                          <a:spcPts val="0"/>
                        </a:spcAft>
                      </a:pPr>
                      <a:r>
                        <a:rPr lang="en-US" sz="1000" dirty="0">
                          <a:latin typeface="Arial"/>
                          <a:ea typeface="Times New Roman"/>
                        </a:rPr>
                        <a:t>4. Is the project design, method of data collection, procedure for data analysis, and procedure for data interpretation appropriate?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4"/>
                  </a:ext>
                </a:extLst>
              </a:tr>
              <a:tr h="480697">
                <a:tc>
                  <a:txBody>
                    <a:bodyPr/>
                    <a:lstStyle/>
                    <a:p>
                      <a:pPr marL="0" marR="0">
                        <a:spcBef>
                          <a:spcPts val="0"/>
                        </a:spcBef>
                        <a:spcAft>
                          <a:spcPts val="0"/>
                        </a:spcAft>
                      </a:pPr>
                      <a:r>
                        <a:rPr lang="en-US" sz="1000" dirty="0">
                          <a:latin typeface="Arial"/>
                          <a:ea typeface="Times New Roman"/>
                        </a:rPr>
                        <a:t>5. Is the methodology adequate for the research proposed?</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5"/>
                  </a:ext>
                </a:extLst>
              </a:tr>
              <a:tr h="480697">
                <a:tc>
                  <a:txBody>
                    <a:bodyPr/>
                    <a:lstStyle/>
                    <a:p>
                      <a:pPr marL="0" marR="0">
                        <a:spcBef>
                          <a:spcPts val="0"/>
                        </a:spcBef>
                        <a:spcAft>
                          <a:spcPts val="0"/>
                        </a:spcAft>
                      </a:pPr>
                      <a:r>
                        <a:rPr lang="en-US" sz="1000" dirty="0">
                          <a:latin typeface="Arial"/>
                          <a:ea typeface="Times New Roman"/>
                        </a:rPr>
                        <a:t>6. Have I demonstrated sufficient expertise to undertake the proposed project?</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6"/>
                  </a:ext>
                </a:extLst>
              </a:tr>
              <a:tr h="480697">
                <a:tc>
                  <a:txBody>
                    <a:bodyPr/>
                    <a:lstStyle/>
                    <a:p>
                      <a:pPr marL="0" marR="0">
                        <a:spcBef>
                          <a:spcPts val="0"/>
                        </a:spcBef>
                        <a:spcAft>
                          <a:spcPts val="0"/>
                        </a:spcAft>
                      </a:pPr>
                      <a:r>
                        <a:rPr lang="en-US" sz="1000" dirty="0">
                          <a:latin typeface="Arial"/>
                          <a:ea typeface="Times New Roman"/>
                        </a:rPr>
                        <a:t>7. Have I indicated the significance of the proposed project?</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7"/>
                  </a:ext>
                </a:extLst>
              </a:tr>
              <a:tr h="607945">
                <a:tc>
                  <a:txBody>
                    <a:bodyPr/>
                    <a:lstStyle/>
                    <a:p>
                      <a:pPr marL="0" marR="0">
                        <a:spcBef>
                          <a:spcPts val="0"/>
                        </a:spcBef>
                        <a:spcAft>
                          <a:spcPts val="0"/>
                        </a:spcAft>
                      </a:pPr>
                      <a:r>
                        <a:rPr lang="en-US" sz="1000" dirty="0">
                          <a:latin typeface="Arial"/>
                          <a:ea typeface="Times New Roman"/>
                        </a:rPr>
                        <a:t>8. Does it appear likely that the research or creative work will qualify for presentation at a regional or national meeting or for publication in a refereed journal or peer reviewed exhibitions or presentations from outside the University?</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8"/>
                  </a:ext>
                </a:extLst>
              </a:tr>
              <a:tr h="592641">
                <a:tc>
                  <a:txBody>
                    <a:bodyPr/>
                    <a:lstStyle/>
                    <a:p>
                      <a:pPr marL="0" marR="0">
                        <a:spcBef>
                          <a:spcPts val="0"/>
                        </a:spcBef>
                        <a:spcAft>
                          <a:spcPts val="0"/>
                        </a:spcAft>
                      </a:pPr>
                      <a:r>
                        <a:rPr lang="en-US" sz="1000" dirty="0">
                          <a:latin typeface="Arial"/>
                          <a:ea typeface="Times New Roman"/>
                        </a:rPr>
                        <a:t>9. Is the budget reasonable, well justified, and clearly described? Insufficient justification of any items will result in disqualification of those items.</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09"/>
                  </a:ext>
                </a:extLst>
              </a:tr>
              <a:tr h="480697">
                <a:tc>
                  <a:txBody>
                    <a:bodyPr/>
                    <a:lstStyle/>
                    <a:p>
                      <a:pPr marL="0" marR="0">
                        <a:spcBef>
                          <a:spcPts val="0"/>
                        </a:spcBef>
                        <a:spcAft>
                          <a:spcPts val="0"/>
                        </a:spcAft>
                      </a:pPr>
                      <a:r>
                        <a:rPr lang="en-US" sz="1000" dirty="0">
                          <a:latin typeface="Arial"/>
                          <a:ea typeface="Times New Roman"/>
                        </a:rPr>
                        <a:t>10. Have my previously funded grant(s) led to professional dissemination of results appropriate to the discipline?</a:t>
                      </a:r>
                      <a:endParaRPr lang="en-US" sz="1200" dirty="0">
                        <a:latin typeface="Times New Roman"/>
                        <a:ea typeface="Times New Roman"/>
                      </a:endParaRPr>
                    </a:p>
                  </a:txBody>
                  <a:tcPr marL="68580" marR="68580" marT="0" marB="0"/>
                </a:tc>
                <a:tc>
                  <a:txBody>
                    <a:bodyPr/>
                    <a:lstStyle/>
                    <a:p>
                      <a:pPr marL="0" marR="0">
                        <a:spcBef>
                          <a:spcPts val="0"/>
                        </a:spcBef>
                        <a:spcAft>
                          <a:spcPts val="0"/>
                        </a:spcAft>
                      </a:pPr>
                      <a:endParaRPr lang="en-US" sz="1000" dirty="0">
                        <a:latin typeface="Arial"/>
                        <a:ea typeface="Times New Roman"/>
                      </a:endParaRPr>
                    </a:p>
                  </a:txBody>
                  <a:tcPr marL="68580" marR="68580" marT="0"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487665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bwMode="auto">
          <a:xfrm>
            <a:off x="1435100" y="152400"/>
            <a:ext cx="7499350" cy="1219200"/>
          </a:xfrm>
        </p:spPr>
        <p:txBody>
          <a:bodyPr vert="horz" wrap="square" lIns="91440" tIns="45720" rIns="91440" bIns="45720" numCol="1" anchorCtr="0" compatLnSpc="1">
            <a:prstTxWarp prst="textNoShape">
              <a:avLst/>
            </a:prstTxWarp>
            <a:normAutofit/>
          </a:bodyPr>
          <a:lstStyle/>
          <a:p>
            <a:pPr algn="ctr"/>
            <a:r>
              <a:rPr lang="en-US" sz="4000" dirty="0">
                <a:effectLst/>
              </a:rPr>
              <a:t>International Travel Committee</a:t>
            </a:r>
          </a:p>
        </p:txBody>
      </p:sp>
      <p:sp>
        <p:nvSpPr>
          <p:cNvPr id="33794" name="Rectangle 3"/>
          <p:cNvSpPr>
            <a:spLocks noGrp="1"/>
          </p:cNvSpPr>
          <p:nvPr>
            <p:ph type="body" idx="1"/>
          </p:nvPr>
        </p:nvSpPr>
        <p:spPr>
          <a:xfrm>
            <a:off x="1435100" y="990600"/>
            <a:ext cx="7499350" cy="5562600"/>
          </a:xfrm>
        </p:spPr>
        <p:txBody>
          <a:bodyPr/>
          <a:lstStyle/>
          <a:p>
            <a:r>
              <a:rPr lang="en-US" sz="2800" dirty="0"/>
              <a:t>One member from each College and Library</a:t>
            </a:r>
            <a:endParaRPr lang="en-US" sz="2400" dirty="0"/>
          </a:p>
          <a:p>
            <a:pPr marL="742950" lvl="1" indent="-285750"/>
            <a:r>
              <a:rPr lang="en-US" dirty="0"/>
              <a:t>Membership provided on </a:t>
            </a:r>
            <a:r>
              <a:rPr lang="en-US" dirty="0">
                <a:hlinkClick r:id="rId3"/>
              </a:rPr>
              <a:t>https://www.missouristate.edu/Committees/intltravel.htm</a:t>
            </a:r>
            <a:r>
              <a:rPr lang="en-US" dirty="0"/>
              <a:t> </a:t>
            </a:r>
            <a:endParaRPr lang="en-US" i="1" dirty="0"/>
          </a:p>
          <a:p>
            <a:r>
              <a:rPr lang="en-US" sz="2800" dirty="0"/>
              <a:t>Lisa Taylor, Graduate College</a:t>
            </a:r>
          </a:p>
          <a:p>
            <a:endParaRPr lang="en-US" dirty="0"/>
          </a:p>
        </p:txBody>
      </p:sp>
    </p:spTree>
    <p:extLst>
      <p:ext uri="{BB962C8B-B14F-4D97-AF65-F5344CB8AC3E}">
        <p14:creationId xmlns:p14="http://schemas.microsoft.com/office/powerpoint/2010/main" val="569419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3F02AC-0E7D-45EC-9F58-3D96C371B3DB}"/>
              </a:ext>
            </a:extLst>
          </p:cNvPr>
          <p:cNvSpPr>
            <a:spLocks noGrp="1"/>
          </p:cNvSpPr>
          <p:nvPr>
            <p:ph type="title"/>
          </p:nvPr>
        </p:nvSpPr>
        <p:spPr/>
        <p:txBody>
          <a:bodyPr/>
          <a:lstStyle/>
          <a:p>
            <a:r>
              <a:rPr lang="en-US" dirty="0"/>
              <a:t>New in Fall 2021</a:t>
            </a:r>
          </a:p>
        </p:txBody>
      </p:sp>
      <p:sp>
        <p:nvSpPr>
          <p:cNvPr id="5" name="Content Placeholder 4">
            <a:extLst>
              <a:ext uri="{FF2B5EF4-FFF2-40B4-BE49-F238E27FC236}">
                <a16:creationId xmlns:a16="http://schemas.microsoft.com/office/drawing/2014/main" id="{B5005488-7636-488B-BC94-7A35FB74D96D}"/>
              </a:ext>
            </a:extLst>
          </p:cNvPr>
          <p:cNvSpPr>
            <a:spLocks noGrp="1"/>
          </p:cNvSpPr>
          <p:nvPr>
            <p:ph idx="1"/>
          </p:nvPr>
        </p:nvSpPr>
        <p:spPr/>
        <p:txBody>
          <a:bodyPr/>
          <a:lstStyle/>
          <a:p>
            <a:r>
              <a:rPr lang="en-US" dirty="0"/>
              <a:t>Online submission/evaluation system!!</a:t>
            </a:r>
          </a:p>
          <a:p>
            <a:r>
              <a:rPr lang="en-US" dirty="0"/>
              <a:t>More about that later</a:t>
            </a:r>
          </a:p>
          <a:p>
            <a:r>
              <a:rPr lang="en-US" dirty="0"/>
              <a:t>First part focuses on developing strong CONTENT</a:t>
            </a:r>
          </a:p>
        </p:txBody>
      </p:sp>
    </p:spTree>
    <p:extLst>
      <p:ext uri="{BB962C8B-B14F-4D97-AF65-F5344CB8AC3E}">
        <p14:creationId xmlns:p14="http://schemas.microsoft.com/office/powerpoint/2010/main" val="1882294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International Travel Awards</a:t>
            </a:r>
          </a:p>
        </p:txBody>
      </p:sp>
      <p:sp>
        <p:nvSpPr>
          <p:cNvPr id="17410" name="Rectangle 3"/>
          <p:cNvSpPr>
            <a:spLocks noGrp="1"/>
          </p:cNvSpPr>
          <p:nvPr>
            <p:ph type="body" idx="1"/>
          </p:nvPr>
        </p:nvSpPr>
        <p:spPr>
          <a:xfrm>
            <a:off x="1066800" y="1524000"/>
            <a:ext cx="7848600" cy="4800600"/>
          </a:xfrm>
        </p:spPr>
        <p:txBody>
          <a:bodyPr/>
          <a:lstStyle/>
          <a:p>
            <a:r>
              <a:rPr lang="en-US" sz="2000" dirty="0">
                <a:hlinkClick r:id="rId3"/>
              </a:rPr>
              <a:t>http://graduate.missouristate.edu/facultystaff/InternationalTravel.htm</a:t>
            </a:r>
            <a:endParaRPr lang="en-US" sz="2000" dirty="0"/>
          </a:p>
          <a:p>
            <a:r>
              <a:rPr lang="en-US" dirty="0"/>
              <a:t>International Travel Awards are designed to “advance the University mission, in a manner related to the research of the faculty member.”</a:t>
            </a:r>
          </a:p>
          <a:p>
            <a:r>
              <a:rPr lang="en-US" dirty="0"/>
              <a:t>The award is for the </a:t>
            </a:r>
            <a:r>
              <a:rPr lang="en-US" u="sng" dirty="0"/>
              <a:t>dissemination</a:t>
            </a:r>
            <a:r>
              <a:rPr lang="en-US" dirty="0"/>
              <a:t> of research, so funds must be used to support presentation of work.</a:t>
            </a:r>
          </a:p>
          <a:p>
            <a:pPr>
              <a:buFont typeface="Wingdings 2" pitchFamily="18" charset="2"/>
              <a:buNone/>
            </a:pPr>
            <a:endParaRPr lang="en-US" dirty="0"/>
          </a:p>
        </p:txBody>
      </p:sp>
    </p:spTree>
    <p:extLst>
      <p:ext uri="{BB962C8B-B14F-4D97-AF65-F5344CB8AC3E}">
        <p14:creationId xmlns:p14="http://schemas.microsoft.com/office/powerpoint/2010/main" val="156435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Eligibility</a:t>
            </a:r>
          </a:p>
        </p:txBody>
      </p:sp>
      <p:sp>
        <p:nvSpPr>
          <p:cNvPr id="19458" name="Rectangle 3"/>
          <p:cNvSpPr>
            <a:spLocks noGrp="1"/>
          </p:cNvSpPr>
          <p:nvPr>
            <p:ph type="body" idx="1"/>
          </p:nvPr>
        </p:nvSpPr>
        <p:spPr>
          <a:xfrm>
            <a:off x="1219200" y="1219200"/>
            <a:ext cx="7620000" cy="5257800"/>
          </a:xfrm>
        </p:spPr>
        <p:txBody>
          <a:bodyPr/>
          <a:lstStyle/>
          <a:p>
            <a:r>
              <a:rPr lang="en-US" sz="2800" dirty="0"/>
              <a:t>Full-time, permanent, faculty actively involved in research. </a:t>
            </a:r>
          </a:p>
          <a:p>
            <a:r>
              <a:rPr lang="en-US" sz="2800" dirty="0"/>
              <a:t>Preference may be given to junior faculty for whom the trip may advance their careers.</a:t>
            </a:r>
          </a:p>
          <a:p>
            <a:r>
              <a:rPr lang="en-US" sz="2800" dirty="0"/>
              <a:t>Additional awards allowed one (1) year from submission of final report date.</a:t>
            </a:r>
          </a:p>
          <a:p>
            <a:r>
              <a:rPr lang="en-US" sz="2800" dirty="0"/>
              <a:t>International Travel Committee members may apply – interim committee member from his/her college will be selected to replace them during that round of applications.</a:t>
            </a:r>
          </a:p>
        </p:txBody>
      </p:sp>
    </p:spTree>
    <p:extLst>
      <p:ext uri="{BB962C8B-B14F-4D97-AF65-F5344CB8AC3E}">
        <p14:creationId xmlns:p14="http://schemas.microsoft.com/office/powerpoint/2010/main" val="2694870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031" y="0"/>
            <a:ext cx="7499350" cy="838200"/>
          </a:xfrm>
        </p:spPr>
        <p:txBody>
          <a:bodyPr/>
          <a:lstStyle/>
          <a:p>
            <a:r>
              <a:rPr lang="en-US" dirty="0">
                <a:effectLst/>
              </a:rPr>
              <a:t>Applications</a:t>
            </a:r>
            <a:endParaRPr lang="en-US" dirty="0"/>
          </a:p>
        </p:txBody>
      </p:sp>
      <p:sp>
        <p:nvSpPr>
          <p:cNvPr id="3" name="Content Placeholder 2"/>
          <p:cNvSpPr>
            <a:spLocks noGrp="1"/>
          </p:cNvSpPr>
          <p:nvPr>
            <p:ph idx="1"/>
          </p:nvPr>
        </p:nvSpPr>
        <p:spPr>
          <a:xfrm>
            <a:off x="1066800" y="838200"/>
            <a:ext cx="7467600" cy="5597769"/>
          </a:xfrm>
        </p:spPr>
        <p:txBody>
          <a:bodyPr/>
          <a:lstStyle/>
          <a:p>
            <a:r>
              <a:rPr lang="en-US" sz="2800" dirty="0"/>
              <a:t>Provide a short description of the event.</a:t>
            </a:r>
          </a:p>
          <a:p>
            <a:r>
              <a:rPr lang="en-US" sz="2800" dirty="0"/>
              <a:t>Department Head must provide a statement explaining how attending will “advance the university mission in a manner related to the research of the applying faculty member” as well as how this will help advance the applicant’s research agenda.</a:t>
            </a:r>
          </a:p>
          <a:p>
            <a:r>
              <a:rPr lang="en-US" sz="2800" dirty="0"/>
              <a:t>Department Head and College Dean to provide commitment of funding. </a:t>
            </a:r>
          </a:p>
          <a:p>
            <a:pPr lvl="1"/>
            <a:r>
              <a:rPr lang="en-US" sz="2400" dirty="0"/>
              <a:t>Funding from external grants and other sources will not be considered as adequate college and department funding.   </a:t>
            </a:r>
          </a:p>
          <a:p>
            <a:pPr lvl="1"/>
            <a:endParaRPr lang="en-US" sz="2400" dirty="0"/>
          </a:p>
          <a:p>
            <a:pPr lvl="1"/>
            <a:endParaRPr lang="en-US" sz="2400" dirty="0"/>
          </a:p>
        </p:txBody>
      </p:sp>
    </p:spTree>
    <p:extLst>
      <p:ext uri="{BB962C8B-B14F-4D97-AF65-F5344CB8AC3E}">
        <p14:creationId xmlns:p14="http://schemas.microsoft.com/office/powerpoint/2010/main" val="2688827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Applications</a:t>
            </a:r>
            <a:endParaRPr lang="en-US" dirty="0"/>
          </a:p>
        </p:txBody>
      </p:sp>
      <p:sp>
        <p:nvSpPr>
          <p:cNvPr id="3" name="Content Placeholder 2"/>
          <p:cNvSpPr>
            <a:spLocks noGrp="1"/>
          </p:cNvSpPr>
          <p:nvPr>
            <p:ph idx="1"/>
          </p:nvPr>
        </p:nvSpPr>
        <p:spPr/>
        <p:txBody>
          <a:bodyPr/>
          <a:lstStyle/>
          <a:p>
            <a:r>
              <a:rPr lang="en-US" sz="2800" dirty="0"/>
              <a:t>If applicant is traveling to more than one location during the trip, applicant </a:t>
            </a:r>
            <a:r>
              <a:rPr lang="en-US" sz="2800" b="1" dirty="0"/>
              <a:t>must</a:t>
            </a:r>
            <a:r>
              <a:rPr lang="en-US" sz="2800" dirty="0"/>
              <a:t>:</a:t>
            </a:r>
          </a:p>
          <a:p>
            <a:pPr lvl="1"/>
            <a:r>
              <a:rPr lang="en-US" sz="2400" dirty="0"/>
              <a:t>Detail the costs associated with </a:t>
            </a:r>
            <a:r>
              <a:rPr lang="en-US" sz="2400" b="1" dirty="0"/>
              <a:t>each</a:t>
            </a:r>
            <a:r>
              <a:rPr lang="en-US" sz="2400" dirty="0"/>
              <a:t> location. </a:t>
            </a:r>
          </a:p>
          <a:p>
            <a:pPr marL="401638" lvl="1" indent="-228600">
              <a:buFont typeface="Arial" panose="020B0604020202020204" pitchFamily="34" charset="0"/>
              <a:buChar char="•"/>
            </a:pPr>
            <a:r>
              <a:rPr lang="en-US" dirty="0"/>
              <a:t>If more than one applicant (two or more travelling together on one trip):</a:t>
            </a:r>
          </a:p>
          <a:p>
            <a:pPr marL="630238" lvl="1" indent="-228600"/>
            <a:r>
              <a:rPr lang="en-US" sz="2400" dirty="0"/>
              <a:t>The costs for </a:t>
            </a:r>
            <a:r>
              <a:rPr lang="en-US" sz="2400" b="1" dirty="0"/>
              <a:t>each</a:t>
            </a:r>
            <a:r>
              <a:rPr lang="en-US" sz="2400" dirty="0"/>
              <a:t> applicant must be clearly detailed; and</a:t>
            </a:r>
          </a:p>
          <a:p>
            <a:pPr marL="630238" lvl="1" indent="-228600"/>
            <a:r>
              <a:rPr lang="en-US" sz="2400" dirty="0"/>
              <a:t>Separate applications should be submitted by each applicant.  Submit applications together so that the Committee members know who is traveling together.</a:t>
            </a:r>
          </a:p>
        </p:txBody>
      </p:sp>
    </p:spTree>
    <p:extLst>
      <p:ext uri="{BB962C8B-B14F-4D97-AF65-F5344CB8AC3E}">
        <p14:creationId xmlns:p14="http://schemas.microsoft.com/office/powerpoint/2010/main" val="1816798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a:xfrm>
            <a:off x="1279525" y="152400"/>
            <a:ext cx="7499350" cy="715962"/>
          </a:xfrm>
        </p:spPr>
        <p:txBody>
          <a:bodyPr vert="horz" wrap="square" lIns="91440" tIns="45720" rIns="91440" bIns="45720" numCol="1" anchorCtr="0" compatLnSpc="1">
            <a:prstTxWarp prst="textNoShape">
              <a:avLst/>
            </a:prstTxWarp>
            <a:normAutofit fontScale="90000"/>
          </a:bodyPr>
          <a:lstStyle/>
          <a:p>
            <a:r>
              <a:rPr lang="en-US" dirty="0">
                <a:effectLst/>
              </a:rPr>
              <a:t>Funding</a:t>
            </a:r>
          </a:p>
        </p:txBody>
      </p:sp>
      <p:sp>
        <p:nvSpPr>
          <p:cNvPr id="19458" name="Rectangle 3"/>
          <p:cNvSpPr>
            <a:spLocks noGrp="1"/>
          </p:cNvSpPr>
          <p:nvPr>
            <p:ph type="body" idx="1"/>
          </p:nvPr>
        </p:nvSpPr>
        <p:spPr>
          <a:xfrm>
            <a:off x="1219200" y="874224"/>
            <a:ext cx="7620000" cy="5257800"/>
          </a:xfrm>
        </p:spPr>
        <p:txBody>
          <a:bodyPr/>
          <a:lstStyle/>
          <a:p>
            <a:r>
              <a:rPr lang="en-US" sz="2400" dirty="0"/>
              <a:t>College/Department must provide 1:1 match.</a:t>
            </a:r>
          </a:p>
          <a:p>
            <a:r>
              <a:rPr lang="en-US" sz="2400" dirty="0"/>
              <a:t>Maximum award is </a:t>
            </a:r>
            <a:r>
              <a:rPr lang="en-US" sz="2400" i="1" u="sng" dirty="0"/>
              <a:t>$2,000.</a:t>
            </a:r>
            <a:r>
              <a:rPr lang="en-US" sz="2400" dirty="0"/>
              <a:t>  </a:t>
            </a:r>
          </a:p>
          <a:p>
            <a:r>
              <a:rPr lang="en-US" sz="2400" dirty="0"/>
              <a:t>Eligible Activities:  </a:t>
            </a:r>
          </a:p>
          <a:p>
            <a:pPr lvl="1"/>
            <a:r>
              <a:rPr lang="en-US" sz="2000" dirty="0"/>
              <a:t>Presentation of original completed research/creative activities or program participation (panelist, discussant, etc.) at a conference, performance, exhibition, or other invited event.  Only one trip is permitted per proposal/application.</a:t>
            </a:r>
          </a:p>
          <a:p>
            <a:pPr marL="401638" lvl="1" indent="-228600">
              <a:buFont typeface="Arial" panose="020B0604020202020204" pitchFamily="34" charset="0"/>
              <a:buChar char="•"/>
            </a:pPr>
            <a:r>
              <a:rPr lang="en-US" sz="2400" dirty="0"/>
              <a:t>Eligible Expenses:  </a:t>
            </a:r>
          </a:p>
          <a:p>
            <a:pPr marL="685800" lvl="1" indent="-228600"/>
            <a:r>
              <a:rPr lang="en-US" sz="2000" dirty="0"/>
              <a:t>Conference fees</a:t>
            </a:r>
          </a:p>
          <a:p>
            <a:pPr marL="685800" lvl="1" indent="-228600"/>
            <a:r>
              <a:rPr lang="en-US" sz="2000" dirty="0"/>
              <a:t>Air and ground transit</a:t>
            </a:r>
          </a:p>
          <a:p>
            <a:pPr marL="685800" lvl="1" indent="-228600"/>
            <a:r>
              <a:rPr lang="en-US" sz="2000" dirty="0"/>
              <a:t>Lodging</a:t>
            </a:r>
          </a:p>
          <a:p>
            <a:pPr marL="685800" lvl="1" indent="-228600"/>
            <a:r>
              <a:rPr lang="en-US" sz="2000" dirty="0"/>
              <a:t>Meals (subject to University limits and rules)		</a:t>
            </a:r>
            <a:r>
              <a:rPr lang="en-US" sz="2400" dirty="0"/>
              <a:t> </a:t>
            </a:r>
          </a:p>
          <a:p>
            <a:pPr marL="403225" lvl="1" indent="0">
              <a:buNone/>
            </a:pPr>
            <a:endParaRPr lang="en-US" sz="2400" dirty="0"/>
          </a:p>
        </p:txBody>
      </p:sp>
    </p:spTree>
    <p:extLst>
      <p:ext uri="{BB962C8B-B14F-4D97-AF65-F5344CB8AC3E}">
        <p14:creationId xmlns:p14="http://schemas.microsoft.com/office/powerpoint/2010/main" val="347511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Guidelines- International Travel</a:t>
            </a:r>
          </a:p>
        </p:txBody>
      </p:sp>
      <p:sp>
        <p:nvSpPr>
          <p:cNvPr id="23554" name="Rectangle 3"/>
          <p:cNvSpPr>
            <a:spLocks noGrp="1"/>
          </p:cNvSpPr>
          <p:nvPr>
            <p:ph type="body" idx="1"/>
          </p:nvPr>
        </p:nvSpPr>
        <p:spPr>
          <a:xfrm>
            <a:off x="1435100" y="1219200"/>
            <a:ext cx="7480300" cy="5181600"/>
          </a:xfrm>
        </p:spPr>
        <p:txBody>
          <a:bodyPr/>
          <a:lstStyle/>
          <a:p>
            <a:pPr>
              <a:spcAft>
                <a:spcPts val="1200"/>
              </a:spcAft>
            </a:pPr>
            <a:r>
              <a:rPr lang="en-US" sz="2400" b="1" dirty="0"/>
              <a:t>Applications due</a:t>
            </a:r>
            <a:r>
              <a:rPr lang="en-US" sz="2400" dirty="0"/>
              <a:t>:  January 15;  April 15;  July 15; and October 15 – </a:t>
            </a:r>
            <a:r>
              <a:rPr lang="en-US" sz="2000" dirty="0"/>
              <a:t>submit electronically as one document – </a:t>
            </a:r>
            <a:r>
              <a:rPr lang="en-US" sz="2000" i="1" dirty="0"/>
              <a:t>no more than one year prior to conference/activity</a:t>
            </a:r>
            <a:r>
              <a:rPr lang="en-US" sz="2400" dirty="0"/>
              <a:t>.</a:t>
            </a:r>
          </a:p>
          <a:p>
            <a:r>
              <a:rPr lang="en-US" sz="2400" b="1" dirty="0"/>
              <a:t>No applications will be considered between the deadlines.  </a:t>
            </a:r>
          </a:p>
          <a:p>
            <a:r>
              <a:rPr lang="en-US" sz="2400" dirty="0"/>
              <a:t>To meet these deadlines, applications can be submitted prior to official acceptance of presentations.</a:t>
            </a:r>
          </a:p>
          <a:p>
            <a:r>
              <a:rPr lang="en-US" sz="2400" dirty="0"/>
              <a:t>Plan ahead and apply early since applications will not be accepted for travel that has been initiated before the deadline.  </a:t>
            </a:r>
          </a:p>
          <a:p>
            <a:pPr>
              <a:spcAft>
                <a:spcPts val="1200"/>
              </a:spcAft>
            </a:pPr>
            <a:endParaRPr lang="en-US" sz="2800" dirty="0"/>
          </a:p>
        </p:txBody>
      </p:sp>
    </p:spTree>
    <p:extLst>
      <p:ext uri="{BB962C8B-B14F-4D97-AF65-F5344CB8AC3E}">
        <p14:creationId xmlns:p14="http://schemas.microsoft.com/office/powerpoint/2010/main" val="1104554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Review</a:t>
            </a:r>
          </a:p>
        </p:txBody>
      </p:sp>
      <p:sp>
        <p:nvSpPr>
          <p:cNvPr id="3" name="Content Placeholder 2"/>
          <p:cNvSpPr>
            <a:spLocks noGrp="1"/>
          </p:cNvSpPr>
          <p:nvPr>
            <p:ph idx="1"/>
          </p:nvPr>
        </p:nvSpPr>
        <p:spPr>
          <a:xfrm>
            <a:off x="1435100" y="1143000"/>
            <a:ext cx="7499350" cy="5410200"/>
          </a:xfrm>
        </p:spPr>
        <p:txBody>
          <a:bodyPr/>
          <a:lstStyle/>
          <a:p>
            <a:r>
              <a:rPr lang="en-US" dirty="0"/>
              <a:t>Self Review</a:t>
            </a:r>
          </a:p>
          <a:p>
            <a:pPr lvl="1"/>
            <a:r>
              <a:rPr lang="en-US" sz="2400" dirty="0"/>
              <a:t>Have I completed </a:t>
            </a:r>
            <a:r>
              <a:rPr lang="en-US" sz="2400" b="1" u="sng" dirty="0"/>
              <a:t>all</a:t>
            </a:r>
            <a:r>
              <a:rPr lang="en-US" sz="2400" dirty="0"/>
              <a:t> the information?</a:t>
            </a:r>
          </a:p>
          <a:p>
            <a:pPr lvl="1"/>
            <a:r>
              <a:rPr lang="en-US" sz="2400" dirty="0"/>
              <a:t>Has my Department Head and Dean approved and provided funding information?</a:t>
            </a:r>
          </a:p>
          <a:p>
            <a:pPr lvl="1"/>
            <a:r>
              <a:rPr lang="en-US" sz="2400" dirty="0"/>
              <a:t>Did I provide all necessary documentation?</a:t>
            </a:r>
          </a:p>
          <a:p>
            <a:pPr marL="403225" lvl="1" indent="0">
              <a:buNone/>
            </a:pPr>
            <a:r>
              <a:rPr lang="en-US" sz="2400" b="1" i="1" dirty="0"/>
              <a:t>Important Information:</a:t>
            </a:r>
          </a:p>
          <a:p>
            <a:pPr marL="403225" lvl="1" indent="0">
              <a:buNone/>
            </a:pPr>
            <a:r>
              <a:rPr lang="en-US" sz="2000" dirty="0"/>
              <a:t>Awards are administered by the Associate Provost and Dean of the Graduate College and approved by the Provost prior to awards being announced to the applicants.</a:t>
            </a:r>
          </a:p>
          <a:p>
            <a:pPr marL="403225" lvl="1" indent="0">
              <a:buNone/>
            </a:pPr>
            <a:r>
              <a:rPr lang="en-US" sz="2000" dirty="0"/>
              <a:t>Acceptance of funding indicates that the recipient agrees to the following:</a:t>
            </a:r>
          </a:p>
          <a:p>
            <a:pPr marL="403225" lvl="1" indent="0">
              <a:buNone/>
            </a:pPr>
            <a:r>
              <a:rPr lang="en-US" sz="2000" dirty="0"/>
              <a:t>•Be available to give a campus presentation within 1 year.</a:t>
            </a:r>
          </a:p>
          <a:p>
            <a:pPr marL="403225" lvl="1" indent="0">
              <a:buNone/>
            </a:pPr>
            <a:r>
              <a:rPr lang="en-US" sz="2000" dirty="0"/>
              <a:t>•Be willing to serve on the International Travel Committee, if asked, within 3 years.</a:t>
            </a:r>
          </a:p>
          <a:p>
            <a:pPr marL="403225" lvl="1" indent="0">
              <a:buNone/>
            </a:pPr>
            <a:endParaRPr lang="en-US" sz="2000" dirty="0"/>
          </a:p>
          <a:p>
            <a:pPr marL="403225" lvl="1" indent="0">
              <a:buNone/>
            </a:pPr>
            <a:endParaRPr lang="en-US" sz="2400" dirty="0"/>
          </a:p>
        </p:txBody>
      </p:sp>
    </p:spTree>
    <p:extLst>
      <p:ext uri="{BB962C8B-B14F-4D97-AF65-F5344CB8AC3E}">
        <p14:creationId xmlns:p14="http://schemas.microsoft.com/office/powerpoint/2010/main" val="8599257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Questions?</a:t>
            </a:r>
          </a:p>
        </p:txBody>
      </p:sp>
      <p:sp>
        <p:nvSpPr>
          <p:cNvPr id="35842" name="Rectangle 3"/>
          <p:cNvSpPr>
            <a:spLocks noGrp="1"/>
          </p:cNvSpPr>
          <p:nvPr>
            <p:ph type="body" idx="1"/>
          </p:nvPr>
        </p:nvSpPr>
        <p:spPr/>
        <p:txBody>
          <a:bodyPr/>
          <a:lstStyle/>
          <a:p>
            <a:endParaRPr lang="en-US" dirty="0"/>
          </a:p>
        </p:txBody>
      </p:sp>
      <p:pic>
        <p:nvPicPr>
          <p:cNvPr id="35843" name="Picture 5" descr="175764184_471aaa850a"/>
          <p:cNvPicPr>
            <a:picLocks noChangeAspect="1" noChangeArrowheads="1"/>
          </p:cNvPicPr>
          <p:nvPr/>
        </p:nvPicPr>
        <p:blipFill>
          <a:blip r:embed="rId3"/>
          <a:srcRect/>
          <a:stretch>
            <a:fillRect/>
          </a:stretch>
        </p:blipFill>
        <p:spPr bwMode="auto">
          <a:xfrm>
            <a:off x="1447800" y="1600200"/>
            <a:ext cx="4762500" cy="3667125"/>
          </a:xfrm>
          <a:prstGeom prst="rect">
            <a:avLst/>
          </a:prstGeom>
          <a:noFill/>
          <a:ln w="9525">
            <a:noFill/>
            <a:miter lim="800000"/>
            <a:headEnd/>
            <a:tailEnd/>
          </a:ln>
        </p:spPr>
      </p:pic>
    </p:spTree>
    <p:extLst>
      <p:ext uri="{BB962C8B-B14F-4D97-AF65-F5344CB8AC3E}">
        <p14:creationId xmlns:p14="http://schemas.microsoft.com/office/powerpoint/2010/main" val="321275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bwMode="auto">
          <a:xfrm>
            <a:off x="1066800" y="274638"/>
            <a:ext cx="7867650" cy="1143000"/>
          </a:xfrm>
        </p:spPr>
        <p:txBody>
          <a:bodyPr vert="horz" wrap="square" lIns="91440" tIns="45720" rIns="91440" bIns="45720" numCol="1" anchorCtr="0" compatLnSpc="1">
            <a:prstTxWarp prst="textNoShape">
              <a:avLst/>
            </a:prstTxWarp>
            <a:noAutofit/>
          </a:bodyPr>
          <a:lstStyle/>
          <a:p>
            <a:pPr algn="ctr"/>
            <a:r>
              <a:rPr lang="en-US" sz="3600" dirty="0">
                <a:effectLst/>
              </a:rPr>
              <a:t>Evaluation of Proposals for FRG, SFF, ITG</a:t>
            </a:r>
          </a:p>
        </p:txBody>
      </p:sp>
      <p:sp>
        <p:nvSpPr>
          <p:cNvPr id="31746" name="Rectangle 3"/>
          <p:cNvSpPr>
            <a:spLocks noGrp="1"/>
          </p:cNvSpPr>
          <p:nvPr>
            <p:ph type="body" idx="1"/>
          </p:nvPr>
        </p:nvSpPr>
        <p:spPr>
          <a:xfrm>
            <a:off x="1435100" y="1447800"/>
            <a:ext cx="7023100" cy="4800600"/>
          </a:xfrm>
        </p:spPr>
        <p:txBody>
          <a:bodyPr/>
          <a:lstStyle/>
          <a:p>
            <a:r>
              <a:rPr lang="en-US" dirty="0"/>
              <a:t>Each member rates each proposal on a scale of 1-5.   </a:t>
            </a:r>
          </a:p>
          <a:p>
            <a:r>
              <a:rPr lang="en-US" dirty="0"/>
              <a:t>Ratings and comments are compiled,  proposals are ranked.   </a:t>
            </a:r>
          </a:p>
          <a:p>
            <a:r>
              <a:rPr lang="en-US" dirty="0"/>
              <a:t>Rankings are discussed, emphasizing proposals with widest variation in scoring.</a:t>
            </a:r>
          </a:p>
          <a:p>
            <a:pPr>
              <a:buFont typeface="Wingdings 2" pitchFamily="18" charset="2"/>
              <a:buNone/>
            </a:pP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Faculty Research Grants</a:t>
            </a:r>
          </a:p>
        </p:txBody>
      </p:sp>
      <p:sp>
        <p:nvSpPr>
          <p:cNvPr id="17410" name="Rectangle 3"/>
          <p:cNvSpPr>
            <a:spLocks noGrp="1"/>
          </p:cNvSpPr>
          <p:nvPr>
            <p:ph type="body" idx="1"/>
          </p:nvPr>
        </p:nvSpPr>
        <p:spPr>
          <a:xfrm>
            <a:off x="1066800" y="1524000"/>
            <a:ext cx="7848600" cy="4800600"/>
          </a:xfrm>
        </p:spPr>
        <p:txBody>
          <a:bodyPr/>
          <a:lstStyle/>
          <a:p>
            <a:r>
              <a:rPr lang="en-US" sz="1800" dirty="0">
                <a:hlinkClick r:id="rId3"/>
              </a:rPr>
              <a:t>http://www.missouristate.edu/facultystaff/FacultyResearchGrants.htm</a:t>
            </a:r>
            <a:endParaRPr lang="en-US" sz="1800" dirty="0"/>
          </a:p>
          <a:p>
            <a:r>
              <a:rPr lang="en-US" dirty="0"/>
              <a:t>Faculty Research Grants support new research, creative or scholarly activities, or high quality projects not likely to receive external funding. </a:t>
            </a:r>
          </a:p>
          <a:p>
            <a:r>
              <a:rPr lang="en-US" dirty="0"/>
              <a:t>Priority is given to new projects and to faculty members who have not previously received funding. </a:t>
            </a:r>
          </a:p>
          <a:p>
            <a:pPr>
              <a:buFont typeface="Wingdings 2" pitchFamily="18" charset="2"/>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Eligibility</a:t>
            </a:r>
          </a:p>
        </p:txBody>
      </p:sp>
      <p:sp>
        <p:nvSpPr>
          <p:cNvPr id="19458" name="Rectangle 3"/>
          <p:cNvSpPr>
            <a:spLocks noGrp="1"/>
          </p:cNvSpPr>
          <p:nvPr>
            <p:ph type="body" idx="1"/>
          </p:nvPr>
        </p:nvSpPr>
        <p:spPr>
          <a:xfrm>
            <a:off x="1219200" y="1219200"/>
            <a:ext cx="7620000" cy="5257800"/>
          </a:xfrm>
        </p:spPr>
        <p:txBody>
          <a:bodyPr/>
          <a:lstStyle/>
          <a:p>
            <a:r>
              <a:rPr lang="en-US" dirty="0"/>
              <a:t>Only ranked faculty  </a:t>
            </a:r>
          </a:p>
          <a:p>
            <a:r>
              <a:rPr lang="en-US" dirty="0"/>
              <a:t>One award allowed per 2 years- </a:t>
            </a:r>
            <a:br>
              <a:rPr lang="en-US" dirty="0"/>
            </a:br>
            <a:r>
              <a:rPr lang="en-US" dirty="0"/>
              <a:t>including multiple-authored proposals. </a:t>
            </a:r>
          </a:p>
          <a:p>
            <a:r>
              <a:rPr lang="en-US" dirty="0"/>
              <a:t>The same project can not be funded by two internal grant sources. </a:t>
            </a:r>
          </a:p>
          <a:p>
            <a:r>
              <a:rPr lang="en-US" dirty="0"/>
              <a:t>Contingent on continuing at MSU the following year. </a:t>
            </a:r>
          </a:p>
          <a:p>
            <a:r>
              <a:rPr lang="en-US" dirty="0"/>
              <a:t>Faculty member previously receiving a FRG must have applied for external grant since completion of the previous FRG.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Guidelines- Faculty Grants</a:t>
            </a:r>
          </a:p>
        </p:txBody>
      </p:sp>
      <p:sp>
        <p:nvSpPr>
          <p:cNvPr id="23554" name="Rectangle 3"/>
          <p:cNvSpPr>
            <a:spLocks noGrp="1"/>
          </p:cNvSpPr>
          <p:nvPr>
            <p:ph type="body" idx="1"/>
          </p:nvPr>
        </p:nvSpPr>
        <p:spPr>
          <a:xfrm>
            <a:off x="1435100" y="1447800"/>
            <a:ext cx="7480300" cy="4800600"/>
          </a:xfrm>
        </p:spPr>
        <p:txBody>
          <a:bodyPr/>
          <a:lstStyle/>
          <a:p>
            <a:pPr>
              <a:spcAft>
                <a:spcPts val="1200"/>
              </a:spcAft>
            </a:pPr>
            <a:r>
              <a:rPr lang="en-US" b="1" dirty="0"/>
              <a:t>Applications due</a:t>
            </a:r>
            <a:r>
              <a:rPr lang="en-US" dirty="0"/>
              <a:t>:  October 1</a:t>
            </a:r>
            <a:r>
              <a:rPr lang="en-US" baseline="30000" dirty="0"/>
              <a:t>st</a:t>
            </a:r>
            <a:r>
              <a:rPr lang="en-US" dirty="0"/>
              <a:t> for Fall; and February 1</a:t>
            </a:r>
            <a:r>
              <a:rPr lang="en-US" baseline="30000" dirty="0"/>
              <a:t>st</a:t>
            </a:r>
            <a:r>
              <a:rPr lang="en-US" dirty="0"/>
              <a:t> for Spring – submit electronically as one document.</a:t>
            </a:r>
            <a:endParaRPr lang="en-US" sz="3000" dirty="0"/>
          </a:p>
          <a:p>
            <a:pPr>
              <a:spcAft>
                <a:spcPts val="1200"/>
              </a:spcAft>
            </a:pPr>
            <a:r>
              <a:rPr lang="en-US" dirty="0"/>
              <a:t>Faculty grants cannot exceed </a:t>
            </a:r>
            <a:r>
              <a:rPr lang="en-US" i="1" u="sng" dirty="0"/>
              <a:t>$7,500.</a:t>
            </a:r>
            <a:r>
              <a:rPr lang="en-US" dirty="0"/>
              <a:t>  </a:t>
            </a:r>
          </a:p>
          <a:p>
            <a:pPr>
              <a:spcAft>
                <a:spcPts val="1200"/>
              </a:spcAft>
            </a:pPr>
            <a:r>
              <a:rPr lang="en-US" sz="2800" dirty="0"/>
              <a:t>Personnel, supplies, equipment, travel,  services, other. </a:t>
            </a:r>
          </a:p>
          <a:p>
            <a:pPr>
              <a:spcAft>
                <a:spcPts val="1200"/>
              </a:spcAft>
            </a:pPr>
            <a:r>
              <a:rPr lang="en-US" sz="2800" dirty="0"/>
              <a:t>Personnel can include students, GAs, and services not found at Missouri State University.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dirty="0">
                <a:effectLst/>
              </a:rPr>
              <a:t>Guidelines, continued</a:t>
            </a:r>
          </a:p>
        </p:txBody>
      </p:sp>
      <p:sp>
        <p:nvSpPr>
          <p:cNvPr id="25602" name="Rectangle 3"/>
          <p:cNvSpPr>
            <a:spLocks noGrp="1"/>
          </p:cNvSpPr>
          <p:nvPr>
            <p:ph type="body" idx="1"/>
          </p:nvPr>
        </p:nvSpPr>
        <p:spPr>
          <a:xfrm>
            <a:off x="1295400" y="1447800"/>
            <a:ext cx="7639050" cy="4800600"/>
          </a:xfrm>
        </p:spPr>
        <p:txBody>
          <a:bodyPr/>
          <a:lstStyle/>
          <a:p>
            <a:r>
              <a:rPr lang="en-US" dirty="0"/>
              <a:t>NOT covered</a:t>
            </a:r>
          </a:p>
          <a:p>
            <a:pPr lvl="1"/>
            <a:r>
              <a:rPr lang="en-US" dirty="0"/>
              <a:t>Faculty supplemental pay</a:t>
            </a:r>
          </a:p>
          <a:p>
            <a:pPr lvl="1"/>
            <a:r>
              <a:rPr lang="en-US" dirty="0"/>
              <a:t>Travel to meetings for presentations of results </a:t>
            </a:r>
          </a:p>
          <a:p>
            <a:pPr lvl="1"/>
            <a:r>
              <a:rPr lang="en-US" dirty="0"/>
              <a:t>Publication costs. </a:t>
            </a:r>
          </a:p>
          <a:p>
            <a:r>
              <a:rPr lang="en-US" dirty="0"/>
              <a:t>Projects/investigators are subject to MSU policies/ guidelines </a:t>
            </a:r>
          </a:p>
          <a:p>
            <a:pPr lvl="1"/>
            <a:r>
              <a:rPr lang="en-US" dirty="0"/>
              <a:t>Expenditures only after all approvals are obtained.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Summer Faculty Fellowships</a:t>
            </a:r>
            <a:br>
              <a:rPr lang="en-US" dirty="0"/>
            </a:br>
            <a:r>
              <a:rPr lang="en-US" sz="2000" dirty="0"/>
              <a:t>http://graduate.missouristate.edu/facultystaff/SummerFellowships.htm</a:t>
            </a:r>
            <a:endParaRPr lang="en-US" dirty="0"/>
          </a:p>
        </p:txBody>
      </p:sp>
      <p:sp>
        <p:nvSpPr>
          <p:cNvPr id="3" name="Content Placeholder 2"/>
          <p:cNvSpPr>
            <a:spLocks noGrp="1"/>
          </p:cNvSpPr>
          <p:nvPr>
            <p:ph idx="1"/>
          </p:nvPr>
        </p:nvSpPr>
        <p:spPr/>
        <p:txBody>
          <a:bodyPr/>
          <a:lstStyle/>
          <a:p>
            <a:r>
              <a:rPr lang="en-US" dirty="0"/>
              <a:t>Summer Faculty Fellowships support research and creative activities.</a:t>
            </a:r>
          </a:p>
          <a:p>
            <a:r>
              <a:rPr lang="en-US" dirty="0"/>
              <a:t>Allows Faculty to engage in research or creative activities and to devote intense thought and activity to a single project.</a:t>
            </a:r>
          </a:p>
          <a:p>
            <a:r>
              <a:rPr lang="en-US" dirty="0"/>
              <a:t>Competitive process so not all proposals are funded - APPLY… with a STRONG PROPOSAL.</a:t>
            </a:r>
          </a:p>
          <a:p>
            <a:r>
              <a:rPr lang="en-US" dirty="0"/>
              <a:t>Subject to all University policies.</a:t>
            </a:r>
          </a:p>
        </p:txBody>
      </p:sp>
    </p:spTree>
    <p:extLst>
      <p:ext uri="{BB962C8B-B14F-4D97-AF65-F5344CB8AC3E}">
        <p14:creationId xmlns:p14="http://schemas.microsoft.com/office/powerpoint/2010/main" val="10722699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5"/>
  <p:tag name="TPOS"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666633"/>
      </a:dk1>
      <a:lt1>
        <a:srgbClr val="EAEAEA"/>
      </a:lt1>
      <a:dk2>
        <a:srgbClr val="789CB6"/>
      </a:dk2>
      <a:lt2>
        <a:srgbClr val="CCECFF"/>
      </a:lt2>
      <a:accent1>
        <a:srgbClr val="CC9900"/>
      </a:accent1>
      <a:accent2>
        <a:srgbClr val="336699"/>
      </a:accent2>
      <a:accent3>
        <a:srgbClr val="BECBD7"/>
      </a:accent3>
      <a:accent4>
        <a:srgbClr val="C8C8C8"/>
      </a:accent4>
      <a:accent5>
        <a:srgbClr val="E2CAAA"/>
      </a:accent5>
      <a:accent6>
        <a:srgbClr val="2D5C8A"/>
      </a:accent6>
      <a:hlink>
        <a:srgbClr val="7181C3"/>
      </a:hlink>
      <a:folHlink>
        <a:srgbClr val="868686"/>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666633"/>
        </a:dk1>
        <a:lt1>
          <a:srgbClr val="EAEAEA"/>
        </a:lt1>
        <a:dk2>
          <a:srgbClr val="789CB6"/>
        </a:dk2>
        <a:lt2>
          <a:srgbClr val="CCECFF"/>
        </a:lt2>
        <a:accent1>
          <a:srgbClr val="CC9900"/>
        </a:accent1>
        <a:accent2>
          <a:srgbClr val="336699"/>
        </a:accent2>
        <a:accent3>
          <a:srgbClr val="BECBD7"/>
        </a:accent3>
        <a:accent4>
          <a:srgbClr val="C8C8C8"/>
        </a:accent4>
        <a:accent5>
          <a:srgbClr val="E2CAAA"/>
        </a:accent5>
        <a:accent6>
          <a:srgbClr val="2D5C8A"/>
        </a:accent6>
        <a:hlink>
          <a:srgbClr val="7181C3"/>
        </a:hlink>
        <a:folHlink>
          <a:srgbClr val="86868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EC"/>
        </a:lt1>
        <a:dk2>
          <a:srgbClr val="969696"/>
        </a:dk2>
        <a:lt2>
          <a:srgbClr val="FFFFEC"/>
        </a:lt2>
        <a:accent1>
          <a:srgbClr val="669900"/>
        </a:accent1>
        <a:accent2>
          <a:srgbClr val="CC6600"/>
        </a:accent2>
        <a:accent3>
          <a:srgbClr val="FFFFF4"/>
        </a:accent3>
        <a:accent4>
          <a:srgbClr val="000000"/>
        </a:accent4>
        <a:accent5>
          <a:srgbClr val="B8CAAA"/>
        </a:accent5>
        <a:accent6>
          <a:srgbClr val="B95C00"/>
        </a:accent6>
        <a:hlink>
          <a:srgbClr val="CBB55B"/>
        </a:hlink>
        <a:folHlink>
          <a:srgbClr val="CCCC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393939"/>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666633"/>
        </a:dk1>
        <a:lt1>
          <a:srgbClr val="FFFFCC"/>
        </a:lt1>
        <a:dk2>
          <a:srgbClr val="B89C76"/>
        </a:dk2>
        <a:lt2>
          <a:srgbClr val="FFCC00"/>
        </a:lt2>
        <a:accent1>
          <a:srgbClr val="FF9933"/>
        </a:accent1>
        <a:accent2>
          <a:srgbClr val="669900"/>
        </a:accent2>
        <a:accent3>
          <a:srgbClr val="D8CBBD"/>
        </a:accent3>
        <a:accent4>
          <a:srgbClr val="DADAAE"/>
        </a:accent4>
        <a:accent5>
          <a:srgbClr val="FFCAAD"/>
        </a:accent5>
        <a:accent6>
          <a:srgbClr val="5C8A00"/>
        </a:accent6>
        <a:hlink>
          <a:srgbClr val="666633"/>
        </a:hlink>
        <a:folHlink>
          <a:srgbClr val="868686"/>
        </a:folHlink>
      </a:clrScheme>
      <a:clrMap bg1="dk2" tx1="lt1" bg2="dk1" tx2="lt2" accent1="accent1" accent2="accent2" accent3="accent3" accent4="accent4" accent5="accent5" accent6="accent6" hlink="hlink" folHlink="folHlink"/>
    </a:extraClrScheme>
    <a:extraClrScheme>
      <a:clrScheme name="Office Theme 5">
        <a:dk1>
          <a:srgbClr val="336633"/>
        </a:dk1>
        <a:lt1>
          <a:srgbClr val="FFFFCC"/>
        </a:lt1>
        <a:dk2>
          <a:srgbClr val="A5B975"/>
        </a:dk2>
        <a:lt2>
          <a:srgbClr val="FFCC00"/>
        </a:lt2>
        <a:accent1>
          <a:srgbClr val="FF9933"/>
        </a:accent1>
        <a:accent2>
          <a:srgbClr val="CC6600"/>
        </a:accent2>
        <a:accent3>
          <a:srgbClr val="CFD9BD"/>
        </a:accent3>
        <a:accent4>
          <a:srgbClr val="DADAAE"/>
        </a:accent4>
        <a:accent5>
          <a:srgbClr val="FFCAAD"/>
        </a:accent5>
        <a:accent6>
          <a:srgbClr val="B95C00"/>
        </a:accent6>
        <a:hlink>
          <a:srgbClr val="CBB55B"/>
        </a:hlink>
        <a:folHlink>
          <a:srgbClr val="B6D0AC"/>
        </a:folHlink>
      </a:clrScheme>
      <a:clrMap bg1="dk2" tx1="lt1" bg2="dk1" tx2="lt2" accent1="accent1" accent2="accent2" accent3="accent3" accent4="accent4" accent5="accent5" accent6="accent6" hlink="hlink" folHlink="folHlink"/>
    </a:extraClrScheme>
    <a:extraClrScheme>
      <a:clrScheme name="Office Theme 6">
        <a:dk1>
          <a:srgbClr val="393939"/>
        </a:dk1>
        <a:lt1>
          <a:srgbClr val="FFFFEC"/>
        </a:lt1>
        <a:dk2>
          <a:srgbClr val="969696"/>
        </a:dk2>
        <a:lt2>
          <a:srgbClr val="737558"/>
        </a:lt2>
        <a:accent1>
          <a:srgbClr val="FF9933"/>
        </a:accent1>
        <a:accent2>
          <a:srgbClr val="CC6600"/>
        </a:accent2>
        <a:accent3>
          <a:srgbClr val="FFFFF4"/>
        </a:accent3>
        <a:accent4>
          <a:srgbClr val="2F2F2F"/>
        </a:accent4>
        <a:accent5>
          <a:srgbClr val="FFCAAD"/>
        </a:accent5>
        <a:accent6>
          <a:srgbClr val="B95C00"/>
        </a:accent6>
        <a:hlink>
          <a:srgbClr val="CBB55B"/>
        </a:hlink>
        <a:folHlink>
          <a:srgbClr val="CCCC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1EEBFEC6552004AB1094A69CE3874F7" ma:contentTypeVersion="12" ma:contentTypeDescription="Create a new document." ma:contentTypeScope="" ma:versionID="d979f978c6678f9374078a33b43994b6">
  <xsd:schema xmlns:xsd="http://www.w3.org/2001/XMLSchema" xmlns:xs="http://www.w3.org/2001/XMLSchema" xmlns:p="http://schemas.microsoft.com/office/2006/metadata/properties" xmlns:ns2="b1f1b4ac-af3b-4eed-b83f-7f95665eeed8" xmlns:ns3="d4a7e0dc-3aa6-4ad0-b62e-852346f11afb" targetNamespace="http://schemas.microsoft.com/office/2006/metadata/properties" ma:root="true" ma:fieldsID="13c9ae10f2d221f4610a4c0af72da001" ns2:_="" ns3:_="">
    <xsd:import namespace="b1f1b4ac-af3b-4eed-b83f-7f95665eeed8"/>
    <xsd:import namespace="d4a7e0dc-3aa6-4ad0-b62e-852346f11af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f1b4ac-af3b-4eed-b83f-7f95665eee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a7e0dc-3aa6-4ad0-b62e-852346f11af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EAAA5F-9BC2-4473-88D5-C58B5EAFF43F}">
  <ds:schemaRefs>
    <ds:schemaRef ds:uri="http://purl.org/dc/dcmitype/"/>
    <ds:schemaRef ds:uri="http://purl.org/dc/elements/1.1/"/>
    <ds:schemaRef ds:uri="http://www.w3.org/XML/1998/namespace"/>
    <ds:schemaRef ds:uri="dae35c60-69d7-477f-ae29-28bf00d06420"/>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dbf75914-8823-4b51-bea5-409f54677e06"/>
    <ds:schemaRef ds:uri="http://schemas.microsoft.com/office/2006/metadata/properties"/>
  </ds:schemaRefs>
</ds:datastoreItem>
</file>

<file path=customXml/itemProps2.xml><?xml version="1.0" encoding="utf-8"?>
<ds:datastoreItem xmlns:ds="http://schemas.openxmlformats.org/officeDocument/2006/customXml" ds:itemID="{7663522B-BCC0-4AA0-8EAD-48356B742057}"/>
</file>

<file path=customXml/itemProps3.xml><?xml version="1.0" encoding="utf-8"?>
<ds:datastoreItem xmlns:ds="http://schemas.openxmlformats.org/officeDocument/2006/customXml" ds:itemID="{82E4EA26-3EBC-4655-9329-691FB74708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Solstice</Template>
  <TotalTime>7613</TotalTime>
  <Words>2498</Words>
  <Application>Microsoft Office PowerPoint</Application>
  <PresentationFormat>On-screen Show (4:3)</PresentationFormat>
  <Paragraphs>228</Paragraphs>
  <Slides>37</Slides>
  <Notes>30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vt:lpstr>
      <vt:lpstr>Calibri</vt:lpstr>
      <vt:lpstr>Gill Sans MT</vt:lpstr>
      <vt:lpstr>Times New Roman</vt:lpstr>
      <vt:lpstr>Verdana</vt:lpstr>
      <vt:lpstr>Wingdings 2</vt:lpstr>
      <vt:lpstr>Solstice</vt:lpstr>
      <vt:lpstr>Office Theme</vt:lpstr>
      <vt:lpstr>MSU Internal Grant Funding  Julie Masterson, Dean of the Graduate College/Associate Provost Lisa Taylor, Assistant to the Dean</vt:lpstr>
      <vt:lpstr>Faculty Grants and Summer Faculty Fellowship Committee</vt:lpstr>
      <vt:lpstr>New in Fall 2021</vt:lpstr>
      <vt:lpstr>Evaluation of Proposals for FRG, SFF, ITG</vt:lpstr>
      <vt:lpstr>Faculty Research Grants</vt:lpstr>
      <vt:lpstr>Eligibility</vt:lpstr>
      <vt:lpstr>Guidelines- Faculty Grants</vt:lpstr>
      <vt:lpstr>Guidelines, continued</vt:lpstr>
      <vt:lpstr>Summer Faculty Fellowships http://graduate.missouristate.edu/facultystaff/SummerFellowships.htm</vt:lpstr>
      <vt:lpstr>NOT considered for SFF</vt:lpstr>
      <vt:lpstr>Eligibility</vt:lpstr>
      <vt:lpstr>Guidelines- Summer Fellowships</vt:lpstr>
      <vt:lpstr>Odds of success</vt:lpstr>
      <vt:lpstr>Elements of the Proposal  Most are required for FRG and SFF, but may be in different order, so pay careful attention to the guidelines.</vt:lpstr>
      <vt:lpstr>Consider the Reviewers</vt:lpstr>
      <vt:lpstr>Project Summary (FGR &amp; SFF)</vt:lpstr>
      <vt:lpstr>Avoid jargon</vt:lpstr>
      <vt:lpstr>Better</vt:lpstr>
      <vt:lpstr>Purpose of the Project</vt:lpstr>
      <vt:lpstr>Research Design &amp; Methods</vt:lpstr>
      <vt:lpstr>Research Design &amp; Methods</vt:lpstr>
      <vt:lpstr>Research Design &amp; Methods</vt:lpstr>
      <vt:lpstr>Other Sources of Funding</vt:lpstr>
      <vt:lpstr>Previous MSU Funding</vt:lpstr>
      <vt:lpstr>FRG Budget (SFF is just the set stipend)</vt:lpstr>
      <vt:lpstr>Budget</vt:lpstr>
      <vt:lpstr>Budget</vt:lpstr>
      <vt:lpstr>Self Review</vt:lpstr>
      <vt:lpstr>International Travel Committee</vt:lpstr>
      <vt:lpstr>International Travel Awards</vt:lpstr>
      <vt:lpstr>Eligibility</vt:lpstr>
      <vt:lpstr>Applications</vt:lpstr>
      <vt:lpstr>Applications</vt:lpstr>
      <vt:lpstr>Funding</vt:lpstr>
      <vt:lpstr>Guidelines- International Travel</vt:lpstr>
      <vt:lpstr>Self Review</vt:lpstr>
      <vt:lpstr>Questions?</vt:lpstr>
    </vt:vector>
  </TitlesOfParts>
  <Company>Missouri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Everything You Ever Wanted To Know But Were  Afraid To Ask</dc:title>
  <dc:creator>cam938</dc:creator>
  <cp:lastModifiedBy>Taylor, Lisa M</cp:lastModifiedBy>
  <cp:revision>111</cp:revision>
  <dcterms:created xsi:type="dcterms:W3CDTF">2007-08-23T18:10:29Z</dcterms:created>
  <dcterms:modified xsi:type="dcterms:W3CDTF">2021-09-16T19:43:07Z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0x01010071EEBFEC6552004AB1094A69CE3874F7</vt:lpwstr>
  </property>
</Properties>
</file>