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1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Lisa M" userId="f3c3cbbf-d580-49ae-af3e-b7d219240f75" providerId="ADAL" clId="{FC1C8DFE-ECE1-460C-BBDC-5E8FDCFCB091}"/>
    <pc:docChg chg="undo custSel modSld">
      <pc:chgData name="Taylor, Lisa M" userId="f3c3cbbf-d580-49ae-af3e-b7d219240f75" providerId="ADAL" clId="{FC1C8DFE-ECE1-460C-BBDC-5E8FDCFCB091}" dt="2024-08-22T17:24:32.382" v="134" actId="20577"/>
      <pc:docMkLst>
        <pc:docMk/>
      </pc:docMkLst>
      <pc:sldChg chg="modSp mod">
        <pc:chgData name="Taylor, Lisa M" userId="f3c3cbbf-d580-49ae-af3e-b7d219240f75" providerId="ADAL" clId="{FC1C8DFE-ECE1-460C-BBDC-5E8FDCFCB091}" dt="2024-08-20T16:07:21.448" v="52" actId="20577"/>
        <pc:sldMkLst>
          <pc:docMk/>
          <pc:sldMk cId="0" sldId="256"/>
        </pc:sldMkLst>
        <pc:spChg chg="mod">
          <ac:chgData name="Taylor, Lisa M" userId="f3c3cbbf-d580-49ae-af3e-b7d219240f75" providerId="ADAL" clId="{FC1C8DFE-ECE1-460C-BBDC-5E8FDCFCB091}" dt="2024-08-20T16:07:21.448" v="52" actId="20577"/>
          <ac:spMkLst>
            <pc:docMk/>
            <pc:sldMk cId="0" sldId="256"/>
            <ac:spMk id="8" creationId="{00000000-0000-0000-0000-000000000000}"/>
          </ac:spMkLst>
        </pc:spChg>
      </pc:sldChg>
      <pc:sldChg chg="addSp delSp modSp mod">
        <pc:chgData name="Taylor, Lisa M" userId="f3c3cbbf-d580-49ae-af3e-b7d219240f75" providerId="ADAL" clId="{FC1C8DFE-ECE1-460C-BBDC-5E8FDCFCB091}" dt="2024-08-22T17:23:11.362" v="93" actId="1076"/>
        <pc:sldMkLst>
          <pc:docMk/>
          <pc:sldMk cId="0" sldId="263"/>
        </pc:sldMkLst>
        <pc:spChg chg="mod">
          <ac:chgData name="Taylor, Lisa M" userId="f3c3cbbf-d580-49ae-af3e-b7d219240f75" providerId="ADAL" clId="{FC1C8DFE-ECE1-460C-BBDC-5E8FDCFCB091}" dt="2024-08-22T17:20:51.279" v="78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Taylor, Lisa M" userId="f3c3cbbf-d580-49ae-af3e-b7d219240f75" providerId="ADAL" clId="{FC1C8DFE-ECE1-460C-BBDC-5E8FDCFCB091}" dt="2024-08-22T17:23:11.362" v="93" actId="1076"/>
          <ac:spMkLst>
            <pc:docMk/>
            <pc:sldMk cId="0" sldId="263"/>
            <ac:spMk id="7" creationId="{00000000-0000-0000-0000-000000000000}"/>
          </ac:spMkLst>
        </pc:spChg>
        <pc:spChg chg="add del mod">
          <ac:chgData name="Taylor, Lisa M" userId="f3c3cbbf-d580-49ae-af3e-b7d219240f75" providerId="ADAL" clId="{FC1C8DFE-ECE1-460C-BBDC-5E8FDCFCB091}" dt="2024-08-22T17:22:17.771" v="90" actId="33987"/>
          <ac:spMkLst>
            <pc:docMk/>
            <pc:sldMk cId="0" sldId="263"/>
            <ac:spMk id="14" creationId="{59FAEFA5-8799-40DB-839B-AB1B82E39389}"/>
          </ac:spMkLst>
        </pc:spChg>
        <pc:grpChg chg="add del mod">
          <ac:chgData name="Taylor, Lisa M" userId="f3c3cbbf-d580-49ae-af3e-b7d219240f75" providerId="ADAL" clId="{FC1C8DFE-ECE1-460C-BBDC-5E8FDCFCB091}" dt="2024-08-22T17:23:01.388" v="92" actId="478"/>
          <ac:grpSpMkLst>
            <pc:docMk/>
            <pc:sldMk cId="0" sldId="263"/>
            <ac:grpSpMk id="4" creationId="{00000000-0000-0000-0000-000000000000}"/>
          </ac:grpSpMkLst>
        </pc:grpChg>
        <pc:grpChg chg="add del mod">
          <ac:chgData name="Taylor, Lisa M" userId="f3c3cbbf-d580-49ae-af3e-b7d219240f75" providerId="ADAL" clId="{FC1C8DFE-ECE1-460C-BBDC-5E8FDCFCB091}" dt="2024-08-22T17:20:50.444" v="77"/>
          <ac:grpSpMkLst>
            <pc:docMk/>
            <pc:sldMk cId="0" sldId="263"/>
            <ac:grpSpMk id="8" creationId="{2F22B9CB-3C46-4CFD-99F8-39E16EAB07C6}"/>
          </ac:grpSpMkLst>
        </pc:grpChg>
        <pc:grpChg chg="add del mod">
          <ac:chgData name="Taylor, Lisa M" userId="f3c3cbbf-d580-49ae-af3e-b7d219240f75" providerId="ADAL" clId="{FC1C8DFE-ECE1-460C-BBDC-5E8FDCFCB091}" dt="2024-08-22T17:21:23.836" v="88"/>
          <ac:grpSpMkLst>
            <pc:docMk/>
            <pc:sldMk cId="0" sldId="263"/>
            <ac:grpSpMk id="11" creationId="{45E1FC65-3ABE-4E96-A29D-33459F4CCEAB}"/>
          </ac:grpSpMkLst>
        </pc:grpChg>
        <pc:picChg chg="mod">
          <ac:chgData name="Taylor, Lisa M" userId="f3c3cbbf-d580-49ae-af3e-b7d219240f75" providerId="ADAL" clId="{FC1C8DFE-ECE1-460C-BBDC-5E8FDCFCB091}" dt="2024-08-22T17:20:53.332" v="80" actId="1076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Taylor, Lisa M" userId="f3c3cbbf-d580-49ae-af3e-b7d219240f75" providerId="ADAL" clId="{FC1C8DFE-ECE1-460C-BBDC-5E8FDCFCB091}" dt="2024-08-22T17:20:46.363" v="76"/>
          <ac:picMkLst>
            <pc:docMk/>
            <pc:sldMk cId="0" sldId="263"/>
            <ac:picMk id="9" creationId="{03250286-33CC-48E3-9BE5-5CD2A4E7AE6E}"/>
          </ac:picMkLst>
        </pc:picChg>
        <pc:picChg chg="mod">
          <ac:chgData name="Taylor, Lisa M" userId="f3c3cbbf-d580-49ae-af3e-b7d219240f75" providerId="ADAL" clId="{FC1C8DFE-ECE1-460C-BBDC-5E8FDCFCB091}" dt="2024-08-22T17:20:46.363" v="76"/>
          <ac:picMkLst>
            <pc:docMk/>
            <pc:sldMk cId="0" sldId="263"/>
            <ac:picMk id="10" creationId="{B958813F-F2BA-460F-8E7F-1ADBEECF06D3}"/>
          </ac:picMkLst>
        </pc:picChg>
        <pc:picChg chg="mod">
          <ac:chgData name="Taylor, Lisa M" userId="f3c3cbbf-d580-49ae-af3e-b7d219240f75" providerId="ADAL" clId="{FC1C8DFE-ECE1-460C-BBDC-5E8FDCFCB091}" dt="2024-08-22T17:21:17.775" v="87"/>
          <ac:picMkLst>
            <pc:docMk/>
            <pc:sldMk cId="0" sldId="263"/>
            <ac:picMk id="12" creationId="{5BFF889F-94F3-4B0C-8182-6AE5C89145A3}"/>
          </ac:picMkLst>
        </pc:picChg>
        <pc:picChg chg="mod">
          <ac:chgData name="Taylor, Lisa M" userId="f3c3cbbf-d580-49ae-af3e-b7d219240f75" providerId="ADAL" clId="{FC1C8DFE-ECE1-460C-BBDC-5E8FDCFCB091}" dt="2024-08-22T17:21:17.775" v="87"/>
          <ac:picMkLst>
            <pc:docMk/>
            <pc:sldMk cId="0" sldId="263"/>
            <ac:picMk id="13" creationId="{6D28B22C-6957-4C65-9954-419D8A66634C}"/>
          </ac:picMkLst>
        </pc:picChg>
      </pc:sldChg>
      <pc:sldChg chg="modSp mod">
        <pc:chgData name="Taylor, Lisa M" userId="f3c3cbbf-d580-49ae-af3e-b7d219240f75" providerId="ADAL" clId="{FC1C8DFE-ECE1-460C-BBDC-5E8FDCFCB091}" dt="2024-08-22T17:24:32.382" v="134" actId="20577"/>
        <pc:sldMkLst>
          <pc:docMk/>
          <pc:sldMk cId="0" sldId="267"/>
        </pc:sldMkLst>
        <pc:spChg chg="mod">
          <ac:chgData name="Taylor, Lisa M" userId="f3c3cbbf-d580-49ae-af3e-b7d219240f75" providerId="ADAL" clId="{FC1C8DFE-ECE1-460C-BBDC-5E8FDCFCB091}" dt="2024-08-22T17:24:32.382" v="134" actId="20577"/>
          <ac:spMkLst>
            <pc:docMk/>
            <pc:sldMk cId="0" sldId="267"/>
            <ac:spMk id="4" creationId="{00000000-0000-0000-0000-000000000000}"/>
          </ac:spMkLst>
        </pc:spChg>
      </pc:sldChg>
      <pc:sldChg chg="modSp mod">
        <pc:chgData name="Taylor, Lisa M" userId="f3c3cbbf-d580-49ae-af3e-b7d219240f75" providerId="ADAL" clId="{FC1C8DFE-ECE1-460C-BBDC-5E8FDCFCB091}" dt="2024-08-20T16:21:10.525" v="56" actId="20577"/>
        <pc:sldMkLst>
          <pc:docMk/>
          <pc:sldMk cId="0" sldId="280"/>
        </pc:sldMkLst>
        <pc:spChg chg="mod">
          <ac:chgData name="Taylor, Lisa M" userId="f3c3cbbf-d580-49ae-af3e-b7d219240f75" providerId="ADAL" clId="{FC1C8DFE-ECE1-460C-BBDC-5E8FDCFCB091}" dt="2024-08-20T16:21:10.525" v="56" actId="20577"/>
          <ac:spMkLst>
            <pc:docMk/>
            <pc:sldMk cId="0" sldId="280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02" y="380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8" y="0"/>
                </a:moveTo>
                <a:lnTo>
                  <a:pt x="508" y="0"/>
                </a:lnTo>
                <a:lnTo>
                  <a:pt x="0" y="819150"/>
                </a:lnTo>
                <a:lnTo>
                  <a:pt x="48638" y="817759"/>
                </a:lnTo>
                <a:lnTo>
                  <a:pt x="96037" y="813638"/>
                </a:lnTo>
                <a:lnTo>
                  <a:pt x="142626" y="806865"/>
                </a:lnTo>
                <a:lnTo>
                  <a:pt x="188330" y="797515"/>
                </a:lnTo>
                <a:lnTo>
                  <a:pt x="233070" y="785666"/>
                </a:lnTo>
                <a:lnTo>
                  <a:pt x="276771" y="771394"/>
                </a:lnTo>
                <a:lnTo>
                  <a:pt x="319356" y="754776"/>
                </a:lnTo>
                <a:lnTo>
                  <a:pt x="360747" y="735889"/>
                </a:lnTo>
                <a:lnTo>
                  <a:pt x="400868" y="714811"/>
                </a:lnTo>
                <a:lnTo>
                  <a:pt x="439642" y="691617"/>
                </a:lnTo>
                <a:lnTo>
                  <a:pt x="476992" y="666384"/>
                </a:lnTo>
                <a:lnTo>
                  <a:pt x="512842" y="639190"/>
                </a:lnTo>
                <a:lnTo>
                  <a:pt x="547114" y="610111"/>
                </a:lnTo>
                <a:lnTo>
                  <a:pt x="579732" y="579224"/>
                </a:lnTo>
                <a:lnTo>
                  <a:pt x="610619" y="546606"/>
                </a:lnTo>
                <a:lnTo>
                  <a:pt x="639698" y="512334"/>
                </a:lnTo>
                <a:lnTo>
                  <a:pt x="666892" y="476484"/>
                </a:lnTo>
                <a:lnTo>
                  <a:pt x="692125" y="439134"/>
                </a:lnTo>
                <a:lnTo>
                  <a:pt x="715319" y="400360"/>
                </a:lnTo>
                <a:lnTo>
                  <a:pt x="736397" y="360239"/>
                </a:lnTo>
                <a:lnTo>
                  <a:pt x="755284" y="318848"/>
                </a:lnTo>
                <a:lnTo>
                  <a:pt x="771902" y="276263"/>
                </a:lnTo>
                <a:lnTo>
                  <a:pt x="786174" y="232562"/>
                </a:lnTo>
                <a:lnTo>
                  <a:pt x="798023" y="187822"/>
                </a:lnTo>
                <a:lnTo>
                  <a:pt x="807373" y="142118"/>
                </a:lnTo>
                <a:lnTo>
                  <a:pt x="814146" y="95529"/>
                </a:lnTo>
                <a:lnTo>
                  <a:pt x="818267" y="48130"/>
                </a:lnTo>
                <a:lnTo>
                  <a:pt x="819658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2" y="380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8" y="0"/>
                </a:moveTo>
                <a:lnTo>
                  <a:pt x="818267" y="48130"/>
                </a:lnTo>
                <a:lnTo>
                  <a:pt x="814146" y="95529"/>
                </a:lnTo>
                <a:lnTo>
                  <a:pt x="807373" y="142118"/>
                </a:lnTo>
                <a:lnTo>
                  <a:pt x="798023" y="187822"/>
                </a:lnTo>
                <a:lnTo>
                  <a:pt x="786174" y="232562"/>
                </a:lnTo>
                <a:lnTo>
                  <a:pt x="771902" y="276263"/>
                </a:lnTo>
                <a:lnTo>
                  <a:pt x="755284" y="318848"/>
                </a:lnTo>
                <a:lnTo>
                  <a:pt x="736397" y="360239"/>
                </a:lnTo>
                <a:lnTo>
                  <a:pt x="715319" y="400360"/>
                </a:lnTo>
                <a:lnTo>
                  <a:pt x="692125" y="439134"/>
                </a:lnTo>
                <a:lnTo>
                  <a:pt x="666892" y="476484"/>
                </a:lnTo>
                <a:lnTo>
                  <a:pt x="639698" y="512334"/>
                </a:lnTo>
                <a:lnTo>
                  <a:pt x="610619" y="546606"/>
                </a:lnTo>
                <a:lnTo>
                  <a:pt x="579732" y="579224"/>
                </a:lnTo>
                <a:lnTo>
                  <a:pt x="547114" y="610111"/>
                </a:lnTo>
                <a:lnTo>
                  <a:pt x="512842" y="639190"/>
                </a:lnTo>
                <a:lnTo>
                  <a:pt x="476992" y="666384"/>
                </a:lnTo>
                <a:lnTo>
                  <a:pt x="439642" y="691617"/>
                </a:lnTo>
                <a:lnTo>
                  <a:pt x="400868" y="714811"/>
                </a:lnTo>
                <a:lnTo>
                  <a:pt x="360747" y="735889"/>
                </a:lnTo>
                <a:lnTo>
                  <a:pt x="319356" y="754776"/>
                </a:lnTo>
                <a:lnTo>
                  <a:pt x="276771" y="771394"/>
                </a:lnTo>
                <a:lnTo>
                  <a:pt x="233070" y="785666"/>
                </a:lnTo>
                <a:lnTo>
                  <a:pt x="188330" y="797515"/>
                </a:lnTo>
                <a:lnTo>
                  <a:pt x="142626" y="806865"/>
                </a:lnTo>
                <a:lnTo>
                  <a:pt x="96037" y="813638"/>
                </a:lnTo>
                <a:lnTo>
                  <a:pt x="48638" y="817759"/>
                </a:lnTo>
                <a:lnTo>
                  <a:pt x="508" y="819150"/>
                </a:lnTo>
                <a:lnTo>
                  <a:pt x="0" y="819150"/>
                </a:lnTo>
                <a:lnTo>
                  <a:pt x="508" y="0"/>
                </a:lnTo>
                <a:lnTo>
                  <a:pt x="819658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2" y="6096"/>
            <a:ext cx="1786127" cy="178460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7639" y="2133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0" y="851154"/>
                </a:moveTo>
                <a:lnTo>
                  <a:pt x="1348" y="802854"/>
                </a:lnTo>
                <a:lnTo>
                  <a:pt x="5346" y="755262"/>
                </a:lnTo>
                <a:lnTo>
                  <a:pt x="11921" y="708448"/>
                </a:lnTo>
                <a:lnTo>
                  <a:pt x="21002" y="662485"/>
                </a:lnTo>
                <a:lnTo>
                  <a:pt x="32516" y="617444"/>
                </a:lnTo>
                <a:lnTo>
                  <a:pt x="46392" y="573397"/>
                </a:lnTo>
                <a:lnTo>
                  <a:pt x="62557" y="530417"/>
                </a:lnTo>
                <a:lnTo>
                  <a:pt x="80940" y="488574"/>
                </a:lnTo>
                <a:lnTo>
                  <a:pt x="101469" y="447941"/>
                </a:lnTo>
                <a:lnTo>
                  <a:pt x="124072" y="408590"/>
                </a:lnTo>
                <a:lnTo>
                  <a:pt x="148677" y="370593"/>
                </a:lnTo>
                <a:lnTo>
                  <a:pt x="175212" y="334020"/>
                </a:lnTo>
                <a:lnTo>
                  <a:pt x="203605" y="298945"/>
                </a:lnTo>
                <a:lnTo>
                  <a:pt x="233784" y="265439"/>
                </a:lnTo>
                <a:lnTo>
                  <a:pt x="265678" y="233574"/>
                </a:lnTo>
                <a:lnTo>
                  <a:pt x="299214" y="203422"/>
                </a:lnTo>
                <a:lnTo>
                  <a:pt x="334320" y="175055"/>
                </a:lnTo>
                <a:lnTo>
                  <a:pt x="370925" y="148543"/>
                </a:lnTo>
                <a:lnTo>
                  <a:pt x="408957" y="123961"/>
                </a:lnTo>
                <a:lnTo>
                  <a:pt x="448343" y="101378"/>
                </a:lnTo>
                <a:lnTo>
                  <a:pt x="489012" y="80868"/>
                </a:lnTo>
                <a:lnTo>
                  <a:pt x="530892" y="62501"/>
                </a:lnTo>
                <a:lnTo>
                  <a:pt x="573911" y="46350"/>
                </a:lnTo>
                <a:lnTo>
                  <a:pt x="617997" y="32487"/>
                </a:lnTo>
                <a:lnTo>
                  <a:pt x="663078" y="20983"/>
                </a:lnTo>
                <a:lnTo>
                  <a:pt x="709083" y="11910"/>
                </a:lnTo>
                <a:lnTo>
                  <a:pt x="755938" y="5341"/>
                </a:lnTo>
                <a:lnTo>
                  <a:pt x="803573" y="1347"/>
                </a:lnTo>
                <a:lnTo>
                  <a:pt x="851916" y="0"/>
                </a:lnTo>
                <a:lnTo>
                  <a:pt x="900258" y="1347"/>
                </a:lnTo>
                <a:lnTo>
                  <a:pt x="947893" y="5341"/>
                </a:lnTo>
                <a:lnTo>
                  <a:pt x="994748" y="11910"/>
                </a:lnTo>
                <a:lnTo>
                  <a:pt x="1040753" y="20983"/>
                </a:lnTo>
                <a:lnTo>
                  <a:pt x="1085834" y="32487"/>
                </a:lnTo>
                <a:lnTo>
                  <a:pt x="1129920" y="46350"/>
                </a:lnTo>
                <a:lnTo>
                  <a:pt x="1172939" y="62501"/>
                </a:lnTo>
                <a:lnTo>
                  <a:pt x="1214819" y="80868"/>
                </a:lnTo>
                <a:lnTo>
                  <a:pt x="1255488" y="101378"/>
                </a:lnTo>
                <a:lnTo>
                  <a:pt x="1294874" y="123961"/>
                </a:lnTo>
                <a:lnTo>
                  <a:pt x="1332906" y="148543"/>
                </a:lnTo>
                <a:lnTo>
                  <a:pt x="1369511" y="175055"/>
                </a:lnTo>
                <a:lnTo>
                  <a:pt x="1404617" y="203422"/>
                </a:lnTo>
                <a:lnTo>
                  <a:pt x="1438153" y="233574"/>
                </a:lnTo>
                <a:lnTo>
                  <a:pt x="1470047" y="265439"/>
                </a:lnTo>
                <a:lnTo>
                  <a:pt x="1500226" y="298945"/>
                </a:lnTo>
                <a:lnTo>
                  <a:pt x="1528619" y="334020"/>
                </a:lnTo>
                <a:lnTo>
                  <a:pt x="1555154" y="370593"/>
                </a:lnTo>
                <a:lnTo>
                  <a:pt x="1579759" y="408590"/>
                </a:lnTo>
                <a:lnTo>
                  <a:pt x="1602362" y="447941"/>
                </a:lnTo>
                <a:lnTo>
                  <a:pt x="1622891" y="488574"/>
                </a:lnTo>
                <a:lnTo>
                  <a:pt x="1641274" y="530417"/>
                </a:lnTo>
                <a:lnTo>
                  <a:pt x="1657439" y="573397"/>
                </a:lnTo>
                <a:lnTo>
                  <a:pt x="1671315" y="617444"/>
                </a:lnTo>
                <a:lnTo>
                  <a:pt x="1682829" y="662485"/>
                </a:lnTo>
                <a:lnTo>
                  <a:pt x="1691910" y="708448"/>
                </a:lnTo>
                <a:lnTo>
                  <a:pt x="1698485" y="755262"/>
                </a:lnTo>
                <a:lnTo>
                  <a:pt x="1702483" y="802854"/>
                </a:lnTo>
                <a:lnTo>
                  <a:pt x="1703832" y="851154"/>
                </a:lnTo>
                <a:lnTo>
                  <a:pt x="1702483" y="899453"/>
                </a:lnTo>
                <a:lnTo>
                  <a:pt x="1698485" y="947045"/>
                </a:lnTo>
                <a:lnTo>
                  <a:pt x="1691910" y="993859"/>
                </a:lnTo>
                <a:lnTo>
                  <a:pt x="1682829" y="1039822"/>
                </a:lnTo>
                <a:lnTo>
                  <a:pt x="1671315" y="1084863"/>
                </a:lnTo>
                <a:lnTo>
                  <a:pt x="1657439" y="1128910"/>
                </a:lnTo>
                <a:lnTo>
                  <a:pt x="1641274" y="1171890"/>
                </a:lnTo>
                <a:lnTo>
                  <a:pt x="1622891" y="1213733"/>
                </a:lnTo>
                <a:lnTo>
                  <a:pt x="1602362" y="1254366"/>
                </a:lnTo>
                <a:lnTo>
                  <a:pt x="1579759" y="1293717"/>
                </a:lnTo>
                <a:lnTo>
                  <a:pt x="1555154" y="1331714"/>
                </a:lnTo>
                <a:lnTo>
                  <a:pt x="1528619" y="1368287"/>
                </a:lnTo>
                <a:lnTo>
                  <a:pt x="1500226" y="1403362"/>
                </a:lnTo>
                <a:lnTo>
                  <a:pt x="1470047" y="1436868"/>
                </a:lnTo>
                <a:lnTo>
                  <a:pt x="1438153" y="1468733"/>
                </a:lnTo>
                <a:lnTo>
                  <a:pt x="1404617" y="1498885"/>
                </a:lnTo>
                <a:lnTo>
                  <a:pt x="1369511" y="1527252"/>
                </a:lnTo>
                <a:lnTo>
                  <a:pt x="1332906" y="1553764"/>
                </a:lnTo>
                <a:lnTo>
                  <a:pt x="1294874" y="1578346"/>
                </a:lnTo>
                <a:lnTo>
                  <a:pt x="1255488" y="1600929"/>
                </a:lnTo>
                <a:lnTo>
                  <a:pt x="1214819" y="1621439"/>
                </a:lnTo>
                <a:lnTo>
                  <a:pt x="1172939" y="1639806"/>
                </a:lnTo>
                <a:lnTo>
                  <a:pt x="1129920" y="1655957"/>
                </a:lnTo>
                <a:lnTo>
                  <a:pt x="1085834" y="1669820"/>
                </a:lnTo>
                <a:lnTo>
                  <a:pt x="1040753" y="1681324"/>
                </a:lnTo>
                <a:lnTo>
                  <a:pt x="994748" y="1690397"/>
                </a:lnTo>
                <a:lnTo>
                  <a:pt x="947893" y="1696966"/>
                </a:lnTo>
                <a:lnTo>
                  <a:pt x="900258" y="1700960"/>
                </a:lnTo>
                <a:lnTo>
                  <a:pt x="851916" y="1702308"/>
                </a:lnTo>
                <a:lnTo>
                  <a:pt x="803573" y="1700960"/>
                </a:lnTo>
                <a:lnTo>
                  <a:pt x="755938" y="1696966"/>
                </a:lnTo>
                <a:lnTo>
                  <a:pt x="709083" y="1690397"/>
                </a:lnTo>
                <a:lnTo>
                  <a:pt x="663078" y="1681324"/>
                </a:lnTo>
                <a:lnTo>
                  <a:pt x="617997" y="1669820"/>
                </a:lnTo>
                <a:lnTo>
                  <a:pt x="573911" y="1655957"/>
                </a:lnTo>
                <a:lnTo>
                  <a:pt x="530892" y="1639806"/>
                </a:lnTo>
                <a:lnTo>
                  <a:pt x="489012" y="1621439"/>
                </a:lnTo>
                <a:lnTo>
                  <a:pt x="448343" y="1600929"/>
                </a:lnTo>
                <a:lnTo>
                  <a:pt x="408957" y="1578346"/>
                </a:lnTo>
                <a:lnTo>
                  <a:pt x="370925" y="1553764"/>
                </a:lnTo>
                <a:lnTo>
                  <a:pt x="334320" y="1527252"/>
                </a:lnTo>
                <a:lnTo>
                  <a:pt x="299214" y="1498885"/>
                </a:lnTo>
                <a:lnTo>
                  <a:pt x="265678" y="1468733"/>
                </a:lnTo>
                <a:lnTo>
                  <a:pt x="233784" y="1436868"/>
                </a:lnTo>
                <a:lnTo>
                  <a:pt x="203605" y="1403362"/>
                </a:lnTo>
                <a:lnTo>
                  <a:pt x="175212" y="1368287"/>
                </a:lnTo>
                <a:lnTo>
                  <a:pt x="148677" y="1331714"/>
                </a:lnTo>
                <a:lnTo>
                  <a:pt x="124072" y="1293717"/>
                </a:lnTo>
                <a:lnTo>
                  <a:pt x="101469" y="1254366"/>
                </a:lnTo>
                <a:lnTo>
                  <a:pt x="80940" y="1213733"/>
                </a:lnTo>
                <a:lnTo>
                  <a:pt x="62557" y="1171890"/>
                </a:lnTo>
                <a:lnTo>
                  <a:pt x="46392" y="1128910"/>
                </a:lnTo>
                <a:lnTo>
                  <a:pt x="32516" y="1084863"/>
                </a:lnTo>
                <a:lnTo>
                  <a:pt x="21002" y="1039822"/>
                </a:lnTo>
                <a:lnTo>
                  <a:pt x="11921" y="993859"/>
                </a:lnTo>
                <a:lnTo>
                  <a:pt x="5346" y="947045"/>
                </a:lnTo>
                <a:lnTo>
                  <a:pt x="1348" y="8994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2" y="1045464"/>
            <a:ext cx="1155191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20" y="1050637"/>
            <a:ext cx="1116838" cy="11114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20" y="1050637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500" y="204637"/>
                </a:moveTo>
                <a:lnTo>
                  <a:pt x="149789" y="168747"/>
                </a:lnTo>
                <a:lnTo>
                  <a:pt x="183519" y="136242"/>
                </a:lnTo>
                <a:lnTo>
                  <a:pt x="219454" y="107147"/>
                </a:lnTo>
                <a:lnTo>
                  <a:pt x="257358" y="81485"/>
                </a:lnTo>
                <a:lnTo>
                  <a:pt x="296998" y="59281"/>
                </a:lnTo>
                <a:lnTo>
                  <a:pt x="338136" y="40558"/>
                </a:lnTo>
                <a:lnTo>
                  <a:pt x="380539" y="25340"/>
                </a:lnTo>
                <a:lnTo>
                  <a:pt x="423970" y="13651"/>
                </a:lnTo>
                <a:lnTo>
                  <a:pt x="468195" y="5515"/>
                </a:lnTo>
                <a:lnTo>
                  <a:pt x="512979" y="957"/>
                </a:lnTo>
                <a:lnTo>
                  <a:pt x="558085" y="0"/>
                </a:lnTo>
                <a:lnTo>
                  <a:pt x="603279" y="2667"/>
                </a:lnTo>
                <a:lnTo>
                  <a:pt x="648325" y="8984"/>
                </a:lnTo>
                <a:lnTo>
                  <a:pt x="692989" y="18973"/>
                </a:lnTo>
                <a:lnTo>
                  <a:pt x="737035" y="32660"/>
                </a:lnTo>
                <a:lnTo>
                  <a:pt x="780227" y="50068"/>
                </a:lnTo>
                <a:lnTo>
                  <a:pt x="822331" y="71220"/>
                </a:lnTo>
                <a:lnTo>
                  <a:pt x="863110" y="96141"/>
                </a:lnTo>
                <a:lnTo>
                  <a:pt x="902331" y="124855"/>
                </a:lnTo>
                <a:lnTo>
                  <a:pt x="939027" y="156732"/>
                </a:lnTo>
                <a:lnTo>
                  <a:pt x="972370" y="190971"/>
                </a:lnTo>
                <a:lnTo>
                  <a:pt x="1002332" y="227336"/>
                </a:lnTo>
                <a:lnTo>
                  <a:pt x="1028884" y="265593"/>
                </a:lnTo>
                <a:lnTo>
                  <a:pt x="1051996" y="305508"/>
                </a:lnTo>
                <a:lnTo>
                  <a:pt x="1071641" y="346845"/>
                </a:lnTo>
                <a:lnTo>
                  <a:pt x="1087789" y="389369"/>
                </a:lnTo>
                <a:lnTo>
                  <a:pt x="1100411" y="432847"/>
                </a:lnTo>
                <a:lnTo>
                  <a:pt x="1109479" y="477043"/>
                </a:lnTo>
                <a:lnTo>
                  <a:pt x="1114965" y="521722"/>
                </a:lnTo>
                <a:lnTo>
                  <a:pt x="1116838" y="566651"/>
                </a:lnTo>
                <a:lnTo>
                  <a:pt x="1115071" y="611593"/>
                </a:lnTo>
                <a:lnTo>
                  <a:pt x="1109634" y="656315"/>
                </a:lnTo>
                <a:lnTo>
                  <a:pt x="1100499" y="700582"/>
                </a:lnTo>
                <a:lnTo>
                  <a:pt x="1087637" y="744158"/>
                </a:lnTo>
                <a:lnTo>
                  <a:pt x="1071019" y="786810"/>
                </a:lnTo>
                <a:lnTo>
                  <a:pt x="1050617" y="828303"/>
                </a:lnTo>
                <a:lnTo>
                  <a:pt x="1026401" y="868401"/>
                </a:lnTo>
                <a:lnTo>
                  <a:pt x="998343" y="906870"/>
                </a:lnTo>
                <a:lnTo>
                  <a:pt x="967054" y="942760"/>
                </a:lnTo>
                <a:lnTo>
                  <a:pt x="933324" y="975264"/>
                </a:lnTo>
                <a:lnTo>
                  <a:pt x="897388" y="1004359"/>
                </a:lnTo>
                <a:lnTo>
                  <a:pt x="859483" y="1030020"/>
                </a:lnTo>
                <a:lnTo>
                  <a:pt x="819843" y="1052224"/>
                </a:lnTo>
                <a:lnTo>
                  <a:pt x="778704" y="1070946"/>
                </a:lnTo>
                <a:lnTo>
                  <a:pt x="736301" y="1086163"/>
                </a:lnTo>
                <a:lnTo>
                  <a:pt x="692868" y="1097851"/>
                </a:lnTo>
                <a:lnTo>
                  <a:pt x="648643" y="1105986"/>
                </a:lnTo>
                <a:lnTo>
                  <a:pt x="603859" y="1110543"/>
                </a:lnTo>
                <a:lnTo>
                  <a:pt x="558752" y="1111499"/>
                </a:lnTo>
                <a:lnTo>
                  <a:pt x="513558" y="1108831"/>
                </a:lnTo>
                <a:lnTo>
                  <a:pt x="468512" y="1102513"/>
                </a:lnTo>
                <a:lnTo>
                  <a:pt x="423848" y="1092523"/>
                </a:lnTo>
                <a:lnTo>
                  <a:pt x="379803" y="1078835"/>
                </a:lnTo>
                <a:lnTo>
                  <a:pt x="336612" y="1061427"/>
                </a:lnTo>
                <a:lnTo>
                  <a:pt x="294509" y="1040275"/>
                </a:lnTo>
                <a:lnTo>
                  <a:pt x="253731" y="1015353"/>
                </a:lnTo>
                <a:lnTo>
                  <a:pt x="214512" y="986639"/>
                </a:lnTo>
                <a:lnTo>
                  <a:pt x="177816" y="954764"/>
                </a:lnTo>
                <a:lnTo>
                  <a:pt x="144472" y="920526"/>
                </a:lnTo>
                <a:lnTo>
                  <a:pt x="114510" y="884162"/>
                </a:lnTo>
                <a:lnTo>
                  <a:pt x="87958" y="845906"/>
                </a:lnTo>
                <a:lnTo>
                  <a:pt x="64845" y="805992"/>
                </a:lnTo>
                <a:lnTo>
                  <a:pt x="45200" y="764655"/>
                </a:lnTo>
                <a:lnTo>
                  <a:pt x="29051" y="722131"/>
                </a:lnTo>
                <a:lnTo>
                  <a:pt x="16428" y="678654"/>
                </a:lnTo>
                <a:lnTo>
                  <a:pt x="7359" y="634458"/>
                </a:lnTo>
                <a:lnTo>
                  <a:pt x="1873" y="589778"/>
                </a:lnTo>
                <a:lnTo>
                  <a:pt x="0" y="544850"/>
                </a:lnTo>
                <a:lnTo>
                  <a:pt x="1767" y="499907"/>
                </a:lnTo>
                <a:lnTo>
                  <a:pt x="7203" y="455186"/>
                </a:lnTo>
                <a:lnTo>
                  <a:pt x="16338" y="410919"/>
                </a:lnTo>
                <a:lnTo>
                  <a:pt x="29201" y="367343"/>
                </a:lnTo>
                <a:lnTo>
                  <a:pt x="45819" y="324692"/>
                </a:lnTo>
                <a:lnTo>
                  <a:pt x="66223" y="283201"/>
                </a:lnTo>
                <a:lnTo>
                  <a:pt x="90440" y="243104"/>
                </a:lnTo>
                <a:lnTo>
                  <a:pt x="118500" y="204637"/>
                </a:lnTo>
                <a:close/>
              </a:path>
            </a:pathLst>
          </a:custGeom>
          <a:ln w="7353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17957" y="1181493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45" y="155174"/>
                </a:moveTo>
                <a:lnTo>
                  <a:pt x="63221" y="192595"/>
                </a:lnTo>
                <a:lnTo>
                  <a:pt x="41319" y="231953"/>
                </a:lnTo>
                <a:lnTo>
                  <a:pt x="24092" y="272885"/>
                </a:lnTo>
                <a:lnTo>
                  <a:pt x="11493" y="315024"/>
                </a:lnTo>
                <a:lnTo>
                  <a:pt x="3478" y="358005"/>
                </a:lnTo>
                <a:lnTo>
                  <a:pt x="0" y="401464"/>
                </a:lnTo>
                <a:lnTo>
                  <a:pt x="1012" y="445035"/>
                </a:lnTo>
                <a:lnTo>
                  <a:pt x="6469" y="488353"/>
                </a:lnTo>
                <a:lnTo>
                  <a:pt x="16325" y="531052"/>
                </a:lnTo>
                <a:lnTo>
                  <a:pt x="30534" y="572768"/>
                </a:lnTo>
                <a:lnTo>
                  <a:pt x="49049" y="613136"/>
                </a:lnTo>
                <a:lnTo>
                  <a:pt x="71825" y="651789"/>
                </a:lnTo>
                <a:lnTo>
                  <a:pt x="98816" y="688364"/>
                </a:lnTo>
                <a:lnTo>
                  <a:pt x="129975" y="722494"/>
                </a:lnTo>
                <a:lnTo>
                  <a:pt x="165257" y="753814"/>
                </a:lnTo>
                <a:lnTo>
                  <a:pt x="203620" y="781273"/>
                </a:lnTo>
                <a:lnTo>
                  <a:pt x="243809" y="804088"/>
                </a:lnTo>
                <a:lnTo>
                  <a:pt x="285457" y="822298"/>
                </a:lnTo>
                <a:lnTo>
                  <a:pt x="328198" y="835936"/>
                </a:lnTo>
                <a:lnTo>
                  <a:pt x="371667" y="845040"/>
                </a:lnTo>
                <a:lnTo>
                  <a:pt x="415495" y="849646"/>
                </a:lnTo>
                <a:lnTo>
                  <a:pt x="459318" y="849790"/>
                </a:lnTo>
                <a:lnTo>
                  <a:pt x="502768" y="845507"/>
                </a:lnTo>
                <a:lnTo>
                  <a:pt x="545480" y="836834"/>
                </a:lnTo>
                <a:lnTo>
                  <a:pt x="587087" y="823806"/>
                </a:lnTo>
                <a:lnTo>
                  <a:pt x="627223" y="806461"/>
                </a:lnTo>
                <a:lnTo>
                  <a:pt x="665521" y="784834"/>
                </a:lnTo>
                <a:lnTo>
                  <a:pt x="701615" y="758960"/>
                </a:lnTo>
                <a:lnTo>
                  <a:pt x="735139" y="728877"/>
                </a:lnTo>
                <a:lnTo>
                  <a:pt x="765726" y="694620"/>
                </a:lnTo>
                <a:lnTo>
                  <a:pt x="792347" y="657197"/>
                </a:lnTo>
                <a:lnTo>
                  <a:pt x="814247" y="617836"/>
                </a:lnTo>
                <a:lnTo>
                  <a:pt x="831473" y="576903"/>
                </a:lnTo>
                <a:lnTo>
                  <a:pt x="844069" y="534763"/>
                </a:lnTo>
                <a:lnTo>
                  <a:pt x="852084" y="491780"/>
                </a:lnTo>
                <a:lnTo>
                  <a:pt x="855561" y="448321"/>
                </a:lnTo>
                <a:lnTo>
                  <a:pt x="854548" y="404750"/>
                </a:lnTo>
                <a:lnTo>
                  <a:pt x="849090" y="361432"/>
                </a:lnTo>
                <a:lnTo>
                  <a:pt x="839234" y="318733"/>
                </a:lnTo>
                <a:lnTo>
                  <a:pt x="825025" y="277017"/>
                </a:lnTo>
                <a:lnTo>
                  <a:pt x="806509" y="236651"/>
                </a:lnTo>
                <a:lnTo>
                  <a:pt x="783733" y="197999"/>
                </a:lnTo>
                <a:lnTo>
                  <a:pt x="756742" y="161426"/>
                </a:lnTo>
                <a:lnTo>
                  <a:pt x="725582" y="127298"/>
                </a:lnTo>
                <a:lnTo>
                  <a:pt x="690301" y="95980"/>
                </a:lnTo>
                <a:lnTo>
                  <a:pt x="651938" y="68519"/>
                </a:lnTo>
                <a:lnTo>
                  <a:pt x="611750" y="45702"/>
                </a:lnTo>
                <a:lnTo>
                  <a:pt x="570102" y="27492"/>
                </a:lnTo>
                <a:lnTo>
                  <a:pt x="527362" y="13852"/>
                </a:lnTo>
                <a:lnTo>
                  <a:pt x="483895" y="4748"/>
                </a:lnTo>
                <a:lnTo>
                  <a:pt x="440067" y="143"/>
                </a:lnTo>
                <a:lnTo>
                  <a:pt x="396246" y="0"/>
                </a:lnTo>
                <a:lnTo>
                  <a:pt x="352796" y="4283"/>
                </a:lnTo>
                <a:lnTo>
                  <a:pt x="310086" y="12957"/>
                </a:lnTo>
                <a:lnTo>
                  <a:pt x="268480" y="25985"/>
                </a:lnTo>
                <a:lnTo>
                  <a:pt x="228345" y="43331"/>
                </a:lnTo>
                <a:lnTo>
                  <a:pt x="190048" y="64959"/>
                </a:lnTo>
                <a:lnTo>
                  <a:pt x="153955" y="90833"/>
                </a:lnTo>
                <a:lnTo>
                  <a:pt x="120432" y="120917"/>
                </a:lnTo>
                <a:lnTo>
                  <a:pt x="89845" y="155174"/>
                </a:lnTo>
                <a:close/>
              </a:path>
            </a:pathLst>
          </a:custGeom>
          <a:ln w="7353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14983" y="0"/>
            <a:ext cx="73660" cy="709295"/>
          </a:xfrm>
          <a:custGeom>
            <a:avLst/>
            <a:gdLst/>
            <a:ahLst/>
            <a:cxnLst/>
            <a:rect l="l" t="t" r="r" b="b"/>
            <a:pathLst>
              <a:path w="73659" h="709295">
                <a:moveTo>
                  <a:pt x="0" y="709193"/>
                </a:moveTo>
                <a:lnTo>
                  <a:pt x="73152" y="709193"/>
                </a:lnTo>
                <a:lnTo>
                  <a:pt x="73152" y="0"/>
                </a:lnTo>
                <a:lnTo>
                  <a:pt x="0" y="0"/>
                </a:lnTo>
                <a:lnTo>
                  <a:pt x="0" y="709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344" y="0"/>
            <a:ext cx="2935223" cy="992123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304800" y="709193"/>
            <a:ext cx="8001000" cy="480695"/>
          </a:xfrm>
          <a:custGeom>
            <a:avLst/>
            <a:gdLst/>
            <a:ahLst/>
            <a:cxnLst/>
            <a:rect l="l" t="t" r="r" b="b"/>
            <a:pathLst>
              <a:path w="8001000" h="480694">
                <a:moveTo>
                  <a:pt x="8001000" y="0"/>
                </a:moveTo>
                <a:lnTo>
                  <a:pt x="4784915" y="0"/>
                </a:lnTo>
                <a:lnTo>
                  <a:pt x="0" y="0"/>
                </a:lnTo>
                <a:lnTo>
                  <a:pt x="0" y="480695"/>
                </a:lnTo>
                <a:lnTo>
                  <a:pt x="4784915" y="480695"/>
                </a:lnTo>
                <a:lnTo>
                  <a:pt x="8001000" y="480695"/>
                </a:lnTo>
                <a:lnTo>
                  <a:pt x="80010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98450" y="702843"/>
            <a:ext cx="8013700" cy="6155690"/>
          </a:xfrm>
          <a:custGeom>
            <a:avLst/>
            <a:gdLst/>
            <a:ahLst/>
            <a:cxnLst/>
            <a:rect l="l" t="t" r="r" b="b"/>
            <a:pathLst>
              <a:path w="8013700" h="6155690">
                <a:moveTo>
                  <a:pt x="12700" y="0"/>
                </a:moveTo>
                <a:lnTo>
                  <a:pt x="0" y="0"/>
                </a:lnTo>
                <a:lnTo>
                  <a:pt x="0" y="6155156"/>
                </a:lnTo>
                <a:lnTo>
                  <a:pt x="12700" y="6155156"/>
                </a:lnTo>
                <a:lnTo>
                  <a:pt x="12700" y="0"/>
                </a:lnTo>
                <a:close/>
              </a:path>
              <a:path w="8013700" h="6155690">
                <a:moveTo>
                  <a:pt x="4797603" y="0"/>
                </a:moveTo>
                <a:lnTo>
                  <a:pt x="4784903" y="0"/>
                </a:lnTo>
                <a:lnTo>
                  <a:pt x="4784903" y="6155156"/>
                </a:lnTo>
                <a:lnTo>
                  <a:pt x="4797603" y="6155156"/>
                </a:lnTo>
                <a:lnTo>
                  <a:pt x="4797603" y="0"/>
                </a:lnTo>
                <a:close/>
              </a:path>
              <a:path w="8013700" h="6155690">
                <a:moveTo>
                  <a:pt x="8013700" y="0"/>
                </a:moveTo>
                <a:lnTo>
                  <a:pt x="8001000" y="0"/>
                </a:lnTo>
                <a:lnTo>
                  <a:pt x="8001000" y="6155156"/>
                </a:lnTo>
                <a:lnTo>
                  <a:pt x="8013700" y="6155156"/>
                </a:lnTo>
                <a:lnTo>
                  <a:pt x="8013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98450" y="709192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02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8" y="0"/>
                </a:moveTo>
                <a:lnTo>
                  <a:pt x="508" y="0"/>
                </a:lnTo>
                <a:lnTo>
                  <a:pt x="0" y="819150"/>
                </a:lnTo>
                <a:lnTo>
                  <a:pt x="48638" y="817759"/>
                </a:lnTo>
                <a:lnTo>
                  <a:pt x="96037" y="813638"/>
                </a:lnTo>
                <a:lnTo>
                  <a:pt x="142626" y="806865"/>
                </a:lnTo>
                <a:lnTo>
                  <a:pt x="188330" y="797515"/>
                </a:lnTo>
                <a:lnTo>
                  <a:pt x="233070" y="785666"/>
                </a:lnTo>
                <a:lnTo>
                  <a:pt x="276771" y="771394"/>
                </a:lnTo>
                <a:lnTo>
                  <a:pt x="319356" y="754776"/>
                </a:lnTo>
                <a:lnTo>
                  <a:pt x="360747" y="735889"/>
                </a:lnTo>
                <a:lnTo>
                  <a:pt x="400868" y="714811"/>
                </a:lnTo>
                <a:lnTo>
                  <a:pt x="439642" y="691617"/>
                </a:lnTo>
                <a:lnTo>
                  <a:pt x="476992" y="666384"/>
                </a:lnTo>
                <a:lnTo>
                  <a:pt x="512842" y="639190"/>
                </a:lnTo>
                <a:lnTo>
                  <a:pt x="547114" y="610111"/>
                </a:lnTo>
                <a:lnTo>
                  <a:pt x="579732" y="579224"/>
                </a:lnTo>
                <a:lnTo>
                  <a:pt x="610619" y="546606"/>
                </a:lnTo>
                <a:lnTo>
                  <a:pt x="639698" y="512334"/>
                </a:lnTo>
                <a:lnTo>
                  <a:pt x="666892" y="476484"/>
                </a:lnTo>
                <a:lnTo>
                  <a:pt x="692125" y="439134"/>
                </a:lnTo>
                <a:lnTo>
                  <a:pt x="715319" y="400360"/>
                </a:lnTo>
                <a:lnTo>
                  <a:pt x="736397" y="360239"/>
                </a:lnTo>
                <a:lnTo>
                  <a:pt x="755284" y="318848"/>
                </a:lnTo>
                <a:lnTo>
                  <a:pt x="771902" y="276263"/>
                </a:lnTo>
                <a:lnTo>
                  <a:pt x="786174" y="232562"/>
                </a:lnTo>
                <a:lnTo>
                  <a:pt x="798023" y="187822"/>
                </a:lnTo>
                <a:lnTo>
                  <a:pt x="807373" y="142118"/>
                </a:lnTo>
                <a:lnTo>
                  <a:pt x="814146" y="95529"/>
                </a:lnTo>
                <a:lnTo>
                  <a:pt x="818267" y="48130"/>
                </a:lnTo>
                <a:lnTo>
                  <a:pt x="819658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2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8" y="0"/>
                </a:moveTo>
                <a:lnTo>
                  <a:pt x="818267" y="48130"/>
                </a:lnTo>
                <a:lnTo>
                  <a:pt x="814146" y="95529"/>
                </a:lnTo>
                <a:lnTo>
                  <a:pt x="807373" y="142118"/>
                </a:lnTo>
                <a:lnTo>
                  <a:pt x="798023" y="187822"/>
                </a:lnTo>
                <a:lnTo>
                  <a:pt x="786174" y="232562"/>
                </a:lnTo>
                <a:lnTo>
                  <a:pt x="771902" y="276263"/>
                </a:lnTo>
                <a:lnTo>
                  <a:pt x="755284" y="318848"/>
                </a:lnTo>
                <a:lnTo>
                  <a:pt x="736397" y="360239"/>
                </a:lnTo>
                <a:lnTo>
                  <a:pt x="715319" y="400360"/>
                </a:lnTo>
                <a:lnTo>
                  <a:pt x="692125" y="439134"/>
                </a:lnTo>
                <a:lnTo>
                  <a:pt x="666892" y="476484"/>
                </a:lnTo>
                <a:lnTo>
                  <a:pt x="639698" y="512334"/>
                </a:lnTo>
                <a:lnTo>
                  <a:pt x="610619" y="546606"/>
                </a:lnTo>
                <a:lnTo>
                  <a:pt x="579732" y="579224"/>
                </a:lnTo>
                <a:lnTo>
                  <a:pt x="547114" y="610111"/>
                </a:lnTo>
                <a:lnTo>
                  <a:pt x="512842" y="639190"/>
                </a:lnTo>
                <a:lnTo>
                  <a:pt x="476992" y="666384"/>
                </a:lnTo>
                <a:lnTo>
                  <a:pt x="439642" y="691617"/>
                </a:lnTo>
                <a:lnTo>
                  <a:pt x="400868" y="714811"/>
                </a:lnTo>
                <a:lnTo>
                  <a:pt x="360747" y="735889"/>
                </a:lnTo>
                <a:lnTo>
                  <a:pt x="319356" y="754776"/>
                </a:lnTo>
                <a:lnTo>
                  <a:pt x="276771" y="771394"/>
                </a:lnTo>
                <a:lnTo>
                  <a:pt x="233070" y="785666"/>
                </a:lnTo>
                <a:lnTo>
                  <a:pt x="188330" y="797515"/>
                </a:lnTo>
                <a:lnTo>
                  <a:pt x="142626" y="806865"/>
                </a:lnTo>
                <a:lnTo>
                  <a:pt x="96037" y="813638"/>
                </a:lnTo>
                <a:lnTo>
                  <a:pt x="48638" y="817759"/>
                </a:lnTo>
                <a:lnTo>
                  <a:pt x="508" y="819150"/>
                </a:lnTo>
                <a:lnTo>
                  <a:pt x="0" y="819150"/>
                </a:lnTo>
                <a:lnTo>
                  <a:pt x="508" y="0"/>
                </a:lnTo>
                <a:lnTo>
                  <a:pt x="819658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492" y="6095"/>
            <a:ext cx="1786127" cy="178460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7639" y="2133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0" y="851154"/>
                </a:moveTo>
                <a:lnTo>
                  <a:pt x="1348" y="802854"/>
                </a:lnTo>
                <a:lnTo>
                  <a:pt x="5346" y="755262"/>
                </a:lnTo>
                <a:lnTo>
                  <a:pt x="11921" y="708448"/>
                </a:lnTo>
                <a:lnTo>
                  <a:pt x="21002" y="662485"/>
                </a:lnTo>
                <a:lnTo>
                  <a:pt x="32516" y="617444"/>
                </a:lnTo>
                <a:lnTo>
                  <a:pt x="46392" y="573397"/>
                </a:lnTo>
                <a:lnTo>
                  <a:pt x="62557" y="530417"/>
                </a:lnTo>
                <a:lnTo>
                  <a:pt x="80940" y="488574"/>
                </a:lnTo>
                <a:lnTo>
                  <a:pt x="101469" y="447941"/>
                </a:lnTo>
                <a:lnTo>
                  <a:pt x="124072" y="408590"/>
                </a:lnTo>
                <a:lnTo>
                  <a:pt x="148677" y="370593"/>
                </a:lnTo>
                <a:lnTo>
                  <a:pt x="175212" y="334020"/>
                </a:lnTo>
                <a:lnTo>
                  <a:pt x="203605" y="298945"/>
                </a:lnTo>
                <a:lnTo>
                  <a:pt x="233784" y="265439"/>
                </a:lnTo>
                <a:lnTo>
                  <a:pt x="265678" y="233574"/>
                </a:lnTo>
                <a:lnTo>
                  <a:pt x="299214" y="203422"/>
                </a:lnTo>
                <a:lnTo>
                  <a:pt x="334320" y="175055"/>
                </a:lnTo>
                <a:lnTo>
                  <a:pt x="370925" y="148543"/>
                </a:lnTo>
                <a:lnTo>
                  <a:pt x="408957" y="123961"/>
                </a:lnTo>
                <a:lnTo>
                  <a:pt x="448343" y="101378"/>
                </a:lnTo>
                <a:lnTo>
                  <a:pt x="489012" y="80868"/>
                </a:lnTo>
                <a:lnTo>
                  <a:pt x="530892" y="62501"/>
                </a:lnTo>
                <a:lnTo>
                  <a:pt x="573911" y="46350"/>
                </a:lnTo>
                <a:lnTo>
                  <a:pt x="617997" y="32487"/>
                </a:lnTo>
                <a:lnTo>
                  <a:pt x="663078" y="20983"/>
                </a:lnTo>
                <a:lnTo>
                  <a:pt x="709083" y="11910"/>
                </a:lnTo>
                <a:lnTo>
                  <a:pt x="755938" y="5341"/>
                </a:lnTo>
                <a:lnTo>
                  <a:pt x="803573" y="1347"/>
                </a:lnTo>
                <a:lnTo>
                  <a:pt x="851916" y="0"/>
                </a:lnTo>
                <a:lnTo>
                  <a:pt x="900258" y="1347"/>
                </a:lnTo>
                <a:lnTo>
                  <a:pt x="947893" y="5341"/>
                </a:lnTo>
                <a:lnTo>
                  <a:pt x="994748" y="11910"/>
                </a:lnTo>
                <a:lnTo>
                  <a:pt x="1040753" y="20983"/>
                </a:lnTo>
                <a:lnTo>
                  <a:pt x="1085834" y="32487"/>
                </a:lnTo>
                <a:lnTo>
                  <a:pt x="1129920" y="46350"/>
                </a:lnTo>
                <a:lnTo>
                  <a:pt x="1172939" y="62501"/>
                </a:lnTo>
                <a:lnTo>
                  <a:pt x="1214819" y="80868"/>
                </a:lnTo>
                <a:lnTo>
                  <a:pt x="1255488" y="101378"/>
                </a:lnTo>
                <a:lnTo>
                  <a:pt x="1294874" y="123961"/>
                </a:lnTo>
                <a:lnTo>
                  <a:pt x="1332906" y="148543"/>
                </a:lnTo>
                <a:lnTo>
                  <a:pt x="1369511" y="175055"/>
                </a:lnTo>
                <a:lnTo>
                  <a:pt x="1404617" y="203422"/>
                </a:lnTo>
                <a:lnTo>
                  <a:pt x="1438153" y="233574"/>
                </a:lnTo>
                <a:lnTo>
                  <a:pt x="1470047" y="265439"/>
                </a:lnTo>
                <a:lnTo>
                  <a:pt x="1500226" y="298945"/>
                </a:lnTo>
                <a:lnTo>
                  <a:pt x="1528619" y="334020"/>
                </a:lnTo>
                <a:lnTo>
                  <a:pt x="1555154" y="370593"/>
                </a:lnTo>
                <a:lnTo>
                  <a:pt x="1579759" y="408590"/>
                </a:lnTo>
                <a:lnTo>
                  <a:pt x="1602362" y="447941"/>
                </a:lnTo>
                <a:lnTo>
                  <a:pt x="1622891" y="488574"/>
                </a:lnTo>
                <a:lnTo>
                  <a:pt x="1641274" y="530417"/>
                </a:lnTo>
                <a:lnTo>
                  <a:pt x="1657439" y="573397"/>
                </a:lnTo>
                <a:lnTo>
                  <a:pt x="1671315" y="617444"/>
                </a:lnTo>
                <a:lnTo>
                  <a:pt x="1682829" y="662485"/>
                </a:lnTo>
                <a:lnTo>
                  <a:pt x="1691910" y="708448"/>
                </a:lnTo>
                <a:lnTo>
                  <a:pt x="1698485" y="755262"/>
                </a:lnTo>
                <a:lnTo>
                  <a:pt x="1702483" y="802854"/>
                </a:lnTo>
                <a:lnTo>
                  <a:pt x="1703832" y="851154"/>
                </a:lnTo>
                <a:lnTo>
                  <a:pt x="1702483" y="899453"/>
                </a:lnTo>
                <a:lnTo>
                  <a:pt x="1698485" y="947045"/>
                </a:lnTo>
                <a:lnTo>
                  <a:pt x="1691910" y="993859"/>
                </a:lnTo>
                <a:lnTo>
                  <a:pt x="1682829" y="1039822"/>
                </a:lnTo>
                <a:lnTo>
                  <a:pt x="1671315" y="1084863"/>
                </a:lnTo>
                <a:lnTo>
                  <a:pt x="1657439" y="1128910"/>
                </a:lnTo>
                <a:lnTo>
                  <a:pt x="1641274" y="1171890"/>
                </a:lnTo>
                <a:lnTo>
                  <a:pt x="1622891" y="1213733"/>
                </a:lnTo>
                <a:lnTo>
                  <a:pt x="1602362" y="1254366"/>
                </a:lnTo>
                <a:lnTo>
                  <a:pt x="1579759" y="1293717"/>
                </a:lnTo>
                <a:lnTo>
                  <a:pt x="1555154" y="1331714"/>
                </a:lnTo>
                <a:lnTo>
                  <a:pt x="1528619" y="1368287"/>
                </a:lnTo>
                <a:lnTo>
                  <a:pt x="1500226" y="1403362"/>
                </a:lnTo>
                <a:lnTo>
                  <a:pt x="1470047" y="1436868"/>
                </a:lnTo>
                <a:lnTo>
                  <a:pt x="1438153" y="1468733"/>
                </a:lnTo>
                <a:lnTo>
                  <a:pt x="1404617" y="1498885"/>
                </a:lnTo>
                <a:lnTo>
                  <a:pt x="1369511" y="1527252"/>
                </a:lnTo>
                <a:lnTo>
                  <a:pt x="1332906" y="1553764"/>
                </a:lnTo>
                <a:lnTo>
                  <a:pt x="1294874" y="1578346"/>
                </a:lnTo>
                <a:lnTo>
                  <a:pt x="1255488" y="1600929"/>
                </a:lnTo>
                <a:lnTo>
                  <a:pt x="1214819" y="1621439"/>
                </a:lnTo>
                <a:lnTo>
                  <a:pt x="1172939" y="1639806"/>
                </a:lnTo>
                <a:lnTo>
                  <a:pt x="1129920" y="1655957"/>
                </a:lnTo>
                <a:lnTo>
                  <a:pt x="1085834" y="1669820"/>
                </a:lnTo>
                <a:lnTo>
                  <a:pt x="1040753" y="1681324"/>
                </a:lnTo>
                <a:lnTo>
                  <a:pt x="994748" y="1690397"/>
                </a:lnTo>
                <a:lnTo>
                  <a:pt x="947893" y="1696966"/>
                </a:lnTo>
                <a:lnTo>
                  <a:pt x="900258" y="1700960"/>
                </a:lnTo>
                <a:lnTo>
                  <a:pt x="851916" y="1702308"/>
                </a:lnTo>
                <a:lnTo>
                  <a:pt x="803573" y="1700960"/>
                </a:lnTo>
                <a:lnTo>
                  <a:pt x="755938" y="1696966"/>
                </a:lnTo>
                <a:lnTo>
                  <a:pt x="709083" y="1690397"/>
                </a:lnTo>
                <a:lnTo>
                  <a:pt x="663078" y="1681324"/>
                </a:lnTo>
                <a:lnTo>
                  <a:pt x="617997" y="1669820"/>
                </a:lnTo>
                <a:lnTo>
                  <a:pt x="573911" y="1655957"/>
                </a:lnTo>
                <a:lnTo>
                  <a:pt x="530892" y="1639806"/>
                </a:lnTo>
                <a:lnTo>
                  <a:pt x="489012" y="1621439"/>
                </a:lnTo>
                <a:lnTo>
                  <a:pt x="448343" y="1600929"/>
                </a:lnTo>
                <a:lnTo>
                  <a:pt x="408957" y="1578346"/>
                </a:lnTo>
                <a:lnTo>
                  <a:pt x="370925" y="1553764"/>
                </a:lnTo>
                <a:lnTo>
                  <a:pt x="334320" y="1527252"/>
                </a:lnTo>
                <a:lnTo>
                  <a:pt x="299214" y="1498885"/>
                </a:lnTo>
                <a:lnTo>
                  <a:pt x="265678" y="1468733"/>
                </a:lnTo>
                <a:lnTo>
                  <a:pt x="233784" y="1436868"/>
                </a:lnTo>
                <a:lnTo>
                  <a:pt x="203605" y="1403362"/>
                </a:lnTo>
                <a:lnTo>
                  <a:pt x="175212" y="1368287"/>
                </a:lnTo>
                <a:lnTo>
                  <a:pt x="148677" y="1331714"/>
                </a:lnTo>
                <a:lnTo>
                  <a:pt x="124072" y="1293717"/>
                </a:lnTo>
                <a:lnTo>
                  <a:pt x="101469" y="1254366"/>
                </a:lnTo>
                <a:lnTo>
                  <a:pt x="80940" y="1213733"/>
                </a:lnTo>
                <a:lnTo>
                  <a:pt x="62557" y="1171890"/>
                </a:lnTo>
                <a:lnTo>
                  <a:pt x="46392" y="1128910"/>
                </a:lnTo>
                <a:lnTo>
                  <a:pt x="32516" y="1084863"/>
                </a:lnTo>
                <a:lnTo>
                  <a:pt x="21002" y="1039822"/>
                </a:lnTo>
                <a:lnTo>
                  <a:pt x="11921" y="993859"/>
                </a:lnTo>
                <a:lnTo>
                  <a:pt x="5346" y="947045"/>
                </a:lnTo>
                <a:lnTo>
                  <a:pt x="1348" y="8994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212" y="1045464"/>
            <a:ext cx="1155191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320" y="1050637"/>
            <a:ext cx="1116838" cy="11114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20" y="1050637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500" y="204637"/>
                </a:moveTo>
                <a:lnTo>
                  <a:pt x="149789" y="168747"/>
                </a:lnTo>
                <a:lnTo>
                  <a:pt x="183519" y="136242"/>
                </a:lnTo>
                <a:lnTo>
                  <a:pt x="219454" y="107147"/>
                </a:lnTo>
                <a:lnTo>
                  <a:pt x="257358" y="81485"/>
                </a:lnTo>
                <a:lnTo>
                  <a:pt x="296998" y="59281"/>
                </a:lnTo>
                <a:lnTo>
                  <a:pt x="338136" y="40558"/>
                </a:lnTo>
                <a:lnTo>
                  <a:pt x="380539" y="25340"/>
                </a:lnTo>
                <a:lnTo>
                  <a:pt x="423970" y="13651"/>
                </a:lnTo>
                <a:lnTo>
                  <a:pt x="468195" y="5515"/>
                </a:lnTo>
                <a:lnTo>
                  <a:pt x="512979" y="957"/>
                </a:lnTo>
                <a:lnTo>
                  <a:pt x="558085" y="0"/>
                </a:lnTo>
                <a:lnTo>
                  <a:pt x="603279" y="2667"/>
                </a:lnTo>
                <a:lnTo>
                  <a:pt x="648325" y="8984"/>
                </a:lnTo>
                <a:lnTo>
                  <a:pt x="692989" y="18973"/>
                </a:lnTo>
                <a:lnTo>
                  <a:pt x="737035" y="32660"/>
                </a:lnTo>
                <a:lnTo>
                  <a:pt x="780227" y="50068"/>
                </a:lnTo>
                <a:lnTo>
                  <a:pt x="822331" y="71220"/>
                </a:lnTo>
                <a:lnTo>
                  <a:pt x="863110" y="96141"/>
                </a:lnTo>
                <a:lnTo>
                  <a:pt x="902331" y="124855"/>
                </a:lnTo>
                <a:lnTo>
                  <a:pt x="939027" y="156732"/>
                </a:lnTo>
                <a:lnTo>
                  <a:pt x="972370" y="190971"/>
                </a:lnTo>
                <a:lnTo>
                  <a:pt x="1002332" y="227336"/>
                </a:lnTo>
                <a:lnTo>
                  <a:pt x="1028884" y="265593"/>
                </a:lnTo>
                <a:lnTo>
                  <a:pt x="1051996" y="305508"/>
                </a:lnTo>
                <a:lnTo>
                  <a:pt x="1071641" y="346845"/>
                </a:lnTo>
                <a:lnTo>
                  <a:pt x="1087789" y="389369"/>
                </a:lnTo>
                <a:lnTo>
                  <a:pt x="1100411" y="432847"/>
                </a:lnTo>
                <a:lnTo>
                  <a:pt x="1109479" y="477043"/>
                </a:lnTo>
                <a:lnTo>
                  <a:pt x="1114965" y="521722"/>
                </a:lnTo>
                <a:lnTo>
                  <a:pt x="1116838" y="566651"/>
                </a:lnTo>
                <a:lnTo>
                  <a:pt x="1115071" y="611593"/>
                </a:lnTo>
                <a:lnTo>
                  <a:pt x="1109634" y="656315"/>
                </a:lnTo>
                <a:lnTo>
                  <a:pt x="1100499" y="700582"/>
                </a:lnTo>
                <a:lnTo>
                  <a:pt x="1087637" y="744158"/>
                </a:lnTo>
                <a:lnTo>
                  <a:pt x="1071019" y="786810"/>
                </a:lnTo>
                <a:lnTo>
                  <a:pt x="1050617" y="828303"/>
                </a:lnTo>
                <a:lnTo>
                  <a:pt x="1026401" y="868401"/>
                </a:lnTo>
                <a:lnTo>
                  <a:pt x="998343" y="906870"/>
                </a:lnTo>
                <a:lnTo>
                  <a:pt x="967054" y="942760"/>
                </a:lnTo>
                <a:lnTo>
                  <a:pt x="933324" y="975264"/>
                </a:lnTo>
                <a:lnTo>
                  <a:pt x="897388" y="1004359"/>
                </a:lnTo>
                <a:lnTo>
                  <a:pt x="859483" y="1030020"/>
                </a:lnTo>
                <a:lnTo>
                  <a:pt x="819843" y="1052224"/>
                </a:lnTo>
                <a:lnTo>
                  <a:pt x="778704" y="1070946"/>
                </a:lnTo>
                <a:lnTo>
                  <a:pt x="736301" y="1086163"/>
                </a:lnTo>
                <a:lnTo>
                  <a:pt x="692868" y="1097851"/>
                </a:lnTo>
                <a:lnTo>
                  <a:pt x="648643" y="1105986"/>
                </a:lnTo>
                <a:lnTo>
                  <a:pt x="603859" y="1110543"/>
                </a:lnTo>
                <a:lnTo>
                  <a:pt x="558752" y="1111499"/>
                </a:lnTo>
                <a:lnTo>
                  <a:pt x="513558" y="1108831"/>
                </a:lnTo>
                <a:lnTo>
                  <a:pt x="468512" y="1102513"/>
                </a:lnTo>
                <a:lnTo>
                  <a:pt x="423848" y="1092523"/>
                </a:lnTo>
                <a:lnTo>
                  <a:pt x="379803" y="1078835"/>
                </a:lnTo>
                <a:lnTo>
                  <a:pt x="336612" y="1061427"/>
                </a:lnTo>
                <a:lnTo>
                  <a:pt x="294509" y="1040275"/>
                </a:lnTo>
                <a:lnTo>
                  <a:pt x="253731" y="1015353"/>
                </a:lnTo>
                <a:lnTo>
                  <a:pt x="214512" y="986639"/>
                </a:lnTo>
                <a:lnTo>
                  <a:pt x="177816" y="954764"/>
                </a:lnTo>
                <a:lnTo>
                  <a:pt x="144472" y="920526"/>
                </a:lnTo>
                <a:lnTo>
                  <a:pt x="114510" y="884162"/>
                </a:lnTo>
                <a:lnTo>
                  <a:pt x="87958" y="845906"/>
                </a:lnTo>
                <a:lnTo>
                  <a:pt x="64845" y="805992"/>
                </a:lnTo>
                <a:lnTo>
                  <a:pt x="45200" y="764655"/>
                </a:lnTo>
                <a:lnTo>
                  <a:pt x="29051" y="722131"/>
                </a:lnTo>
                <a:lnTo>
                  <a:pt x="16428" y="678654"/>
                </a:lnTo>
                <a:lnTo>
                  <a:pt x="7359" y="634458"/>
                </a:lnTo>
                <a:lnTo>
                  <a:pt x="1873" y="589778"/>
                </a:lnTo>
                <a:lnTo>
                  <a:pt x="0" y="544850"/>
                </a:lnTo>
                <a:lnTo>
                  <a:pt x="1767" y="499907"/>
                </a:lnTo>
                <a:lnTo>
                  <a:pt x="7203" y="455186"/>
                </a:lnTo>
                <a:lnTo>
                  <a:pt x="16338" y="410919"/>
                </a:lnTo>
                <a:lnTo>
                  <a:pt x="29201" y="367343"/>
                </a:lnTo>
                <a:lnTo>
                  <a:pt x="45819" y="324692"/>
                </a:lnTo>
                <a:lnTo>
                  <a:pt x="66223" y="283201"/>
                </a:lnTo>
                <a:lnTo>
                  <a:pt x="90440" y="243104"/>
                </a:lnTo>
                <a:lnTo>
                  <a:pt x="118500" y="204637"/>
                </a:lnTo>
                <a:close/>
              </a:path>
              <a:path w="1116965" h="1111885">
                <a:moveTo>
                  <a:pt x="220481" y="286031"/>
                </a:moveTo>
                <a:lnTo>
                  <a:pt x="193857" y="323451"/>
                </a:lnTo>
                <a:lnTo>
                  <a:pt x="171955" y="362810"/>
                </a:lnTo>
                <a:lnTo>
                  <a:pt x="154728" y="403741"/>
                </a:lnTo>
                <a:lnTo>
                  <a:pt x="142130" y="445880"/>
                </a:lnTo>
                <a:lnTo>
                  <a:pt x="134114" y="488862"/>
                </a:lnTo>
                <a:lnTo>
                  <a:pt x="130636" y="532320"/>
                </a:lnTo>
                <a:lnTo>
                  <a:pt x="131648" y="575891"/>
                </a:lnTo>
                <a:lnTo>
                  <a:pt x="137105" y="619209"/>
                </a:lnTo>
                <a:lnTo>
                  <a:pt x="146961" y="661909"/>
                </a:lnTo>
                <a:lnTo>
                  <a:pt x="161170" y="703625"/>
                </a:lnTo>
                <a:lnTo>
                  <a:pt x="179685" y="743992"/>
                </a:lnTo>
                <a:lnTo>
                  <a:pt x="202461" y="782646"/>
                </a:lnTo>
                <a:lnTo>
                  <a:pt x="229452" y="819220"/>
                </a:lnTo>
                <a:lnTo>
                  <a:pt x="260611" y="853350"/>
                </a:lnTo>
                <a:lnTo>
                  <a:pt x="295893" y="884671"/>
                </a:lnTo>
                <a:lnTo>
                  <a:pt x="334256" y="912129"/>
                </a:lnTo>
                <a:lnTo>
                  <a:pt x="374445" y="934945"/>
                </a:lnTo>
                <a:lnTo>
                  <a:pt x="416093" y="953154"/>
                </a:lnTo>
                <a:lnTo>
                  <a:pt x="458835" y="966793"/>
                </a:lnTo>
                <a:lnTo>
                  <a:pt x="502303" y="975897"/>
                </a:lnTo>
                <a:lnTo>
                  <a:pt x="546131" y="980502"/>
                </a:lnTo>
                <a:lnTo>
                  <a:pt x="589954" y="980646"/>
                </a:lnTo>
                <a:lnTo>
                  <a:pt x="633404" y="976363"/>
                </a:lnTo>
                <a:lnTo>
                  <a:pt x="676116" y="967690"/>
                </a:lnTo>
                <a:lnTo>
                  <a:pt x="717723" y="954663"/>
                </a:lnTo>
                <a:lnTo>
                  <a:pt x="757859" y="937317"/>
                </a:lnTo>
                <a:lnTo>
                  <a:pt x="796157" y="915690"/>
                </a:lnTo>
                <a:lnTo>
                  <a:pt x="832251" y="889817"/>
                </a:lnTo>
                <a:lnTo>
                  <a:pt x="865775" y="859733"/>
                </a:lnTo>
                <a:lnTo>
                  <a:pt x="896362" y="825476"/>
                </a:lnTo>
                <a:lnTo>
                  <a:pt x="922983" y="788053"/>
                </a:lnTo>
                <a:lnTo>
                  <a:pt x="944883" y="748693"/>
                </a:lnTo>
                <a:lnTo>
                  <a:pt x="962109" y="707760"/>
                </a:lnTo>
                <a:lnTo>
                  <a:pt x="974706" y="665619"/>
                </a:lnTo>
                <a:lnTo>
                  <a:pt x="982720" y="622637"/>
                </a:lnTo>
                <a:lnTo>
                  <a:pt x="986197" y="579177"/>
                </a:lnTo>
                <a:lnTo>
                  <a:pt x="985184" y="535606"/>
                </a:lnTo>
                <a:lnTo>
                  <a:pt x="979726" y="492288"/>
                </a:lnTo>
                <a:lnTo>
                  <a:pt x="969870" y="449589"/>
                </a:lnTo>
                <a:lnTo>
                  <a:pt x="955661" y="407874"/>
                </a:lnTo>
                <a:lnTo>
                  <a:pt x="937145" y="367507"/>
                </a:lnTo>
                <a:lnTo>
                  <a:pt x="914369" y="328855"/>
                </a:lnTo>
                <a:lnTo>
                  <a:pt x="887378" y="292283"/>
                </a:lnTo>
                <a:lnTo>
                  <a:pt x="856219" y="258154"/>
                </a:lnTo>
                <a:lnTo>
                  <a:pt x="820937" y="226836"/>
                </a:lnTo>
                <a:lnTo>
                  <a:pt x="782574" y="199376"/>
                </a:lnTo>
                <a:lnTo>
                  <a:pt x="742386" y="176558"/>
                </a:lnTo>
                <a:lnTo>
                  <a:pt x="700738" y="158348"/>
                </a:lnTo>
                <a:lnTo>
                  <a:pt x="657998" y="144709"/>
                </a:lnTo>
                <a:lnTo>
                  <a:pt x="614531" y="135604"/>
                </a:lnTo>
                <a:lnTo>
                  <a:pt x="570703" y="130999"/>
                </a:lnTo>
                <a:lnTo>
                  <a:pt x="526882" y="130856"/>
                </a:lnTo>
                <a:lnTo>
                  <a:pt x="483433" y="135139"/>
                </a:lnTo>
                <a:lnTo>
                  <a:pt x="440722" y="143813"/>
                </a:lnTo>
                <a:lnTo>
                  <a:pt x="399116" y="156841"/>
                </a:lnTo>
                <a:lnTo>
                  <a:pt x="358981" y="174187"/>
                </a:lnTo>
                <a:lnTo>
                  <a:pt x="320684" y="195816"/>
                </a:lnTo>
                <a:lnTo>
                  <a:pt x="284591" y="221690"/>
                </a:lnTo>
                <a:lnTo>
                  <a:pt x="251068" y="251773"/>
                </a:lnTo>
                <a:lnTo>
                  <a:pt x="220481" y="286031"/>
                </a:lnTo>
                <a:close/>
              </a:path>
            </a:pathLst>
          </a:custGeom>
          <a:ln w="7353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5735" y="0"/>
            <a:ext cx="155447" cy="685800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8785" y="485965"/>
            <a:ext cx="8266429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6136" y="1464056"/>
            <a:ext cx="7006590" cy="366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ssouristate.edu/committees/facultygrants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rc.missouristate.edu/default.ht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ssouristate.edu/Provost/FacultyDevelopment/researchgrant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duate.missouristate.edu/facultystaff/SummerFellowship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28600"/>
            <a:ext cx="9144000" cy="6628130"/>
            <a:chOff x="0" y="228600"/>
            <a:chExt cx="9144000" cy="66281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58084"/>
              <a:ext cx="9143999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228600"/>
              <a:ext cx="228600" cy="6627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276600"/>
              <a:ext cx="4648200" cy="228600"/>
            </a:xfrm>
            <a:custGeom>
              <a:avLst/>
              <a:gdLst/>
              <a:ahLst/>
              <a:cxnLst/>
              <a:rect l="l" t="t" r="r" b="b"/>
              <a:pathLst>
                <a:path w="4648200" h="228600">
                  <a:moveTo>
                    <a:pt x="46482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648200" y="22860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7081C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76686" y="733741"/>
            <a:ext cx="70205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1F5F7"/>
                </a:solidFill>
                <a:latin typeface="Arial"/>
                <a:cs typeface="Arial"/>
              </a:rPr>
              <a:t>MSU</a:t>
            </a:r>
            <a:r>
              <a:rPr sz="4400" spc="-55" dirty="0">
                <a:solidFill>
                  <a:srgbClr val="F1F5F7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1F5F7"/>
                </a:solidFill>
                <a:latin typeface="Arial"/>
                <a:cs typeface="Arial"/>
              </a:rPr>
              <a:t>Internal</a:t>
            </a:r>
            <a:r>
              <a:rPr sz="4400" spc="-40" dirty="0">
                <a:solidFill>
                  <a:srgbClr val="F1F5F7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1F5F7"/>
                </a:solidFill>
                <a:latin typeface="Arial"/>
                <a:cs typeface="Arial"/>
              </a:rPr>
              <a:t>Grant</a:t>
            </a:r>
            <a:r>
              <a:rPr sz="4400" spc="-30" dirty="0">
                <a:solidFill>
                  <a:srgbClr val="F1F5F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1F5F7"/>
                </a:solidFill>
                <a:latin typeface="Arial"/>
                <a:cs typeface="Arial"/>
              </a:rPr>
              <a:t>Funding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614" y="2082482"/>
            <a:ext cx="81673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5170" marR="5080" indent="-1983105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CCEBFF"/>
                </a:solidFill>
                <a:latin typeface="Arial"/>
                <a:cs typeface="Arial"/>
              </a:rPr>
              <a:t>Julie</a:t>
            </a:r>
            <a:r>
              <a:rPr sz="2200" spc="-6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CEBFF"/>
                </a:solidFill>
                <a:latin typeface="Arial"/>
                <a:cs typeface="Arial"/>
              </a:rPr>
              <a:t>Masterson,</a:t>
            </a:r>
            <a:r>
              <a:rPr sz="2200" spc="-2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CEBFF"/>
                </a:solidFill>
                <a:latin typeface="Arial"/>
                <a:cs typeface="Arial"/>
              </a:rPr>
              <a:t>Dean</a:t>
            </a:r>
            <a:r>
              <a:rPr sz="2200" spc="-5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CEBFF"/>
                </a:solidFill>
                <a:latin typeface="Arial"/>
                <a:cs typeface="Arial"/>
              </a:rPr>
              <a:t>of</a:t>
            </a:r>
            <a:r>
              <a:rPr sz="2200" spc="-4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CEBFF"/>
                </a:solidFill>
                <a:latin typeface="Arial"/>
                <a:cs typeface="Arial"/>
              </a:rPr>
              <a:t>the</a:t>
            </a:r>
            <a:r>
              <a:rPr sz="2200" spc="-4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CEBFF"/>
                </a:solidFill>
                <a:latin typeface="Arial"/>
                <a:cs typeface="Arial"/>
              </a:rPr>
              <a:t>Graduate</a:t>
            </a:r>
            <a:r>
              <a:rPr sz="2200" spc="-4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CCEBFF"/>
                </a:solidFill>
                <a:latin typeface="Arial"/>
                <a:cs typeface="Arial"/>
              </a:rPr>
              <a:t>College/Associate</a:t>
            </a:r>
            <a:r>
              <a:rPr sz="2200" spc="-5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CCEBFF"/>
                </a:solidFill>
                <a:latin typeface="Arial"/>
                <a:cs typeface="Arial"/>
              </a:rPr>
              <a:t>Provost </a:t>
            </a:r>
            <a:r>
              <a:rPr sz="2200" dirty="0">
                <a:solidFill>
                  <a:srgbClr val="CCEBFF"/>
                </a:solidFill>
                <a:latin typeface="Arial"/>
                <a:cs typeface="Arial"/>
              </a:rPr>
              <a:t>Lisa</a:t>
            </a:r>
            <a:r>
              <a:rPr sz="2200" spc="-5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CEBFF"/>
                </a:solidFill>
                <a:latin typeface="Arial"/>
                <a:cs typeface="Arial"/>
              </a:rPr>
              <a:t>Taylor,</a:t>
            </a:r>
            <a:r>
              <a:rPr sz="2200" spc="-2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lang="en-US" sz="2200" spc="-20" dirty="0">
                <a:solidFill>
                  <a:srgbClr val="CCEBFF"/>
                </a:solidFill>
                <a:latin typeface="Arial"/>
                <a:cs typeface="Arial"/>
              </a:rPr>
              <a:t>Operations Administrator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4326" y="4902517"/>
            <a:ext cx="668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DCAD6"/>
                </a:solidFill>
                <a:latin typeface="Arial"/>
                <a:cs typeface="Arial"/>
              </a:rPr>
              <a:t>Preparing</a:t>
            </a:r>
            <a:r>
              <a:rPr sz="2400" spc="-45" dirty="0">
                <a:solidFill>
                  <a:srgbClr val="BDCAD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DCAD6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BDCAD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DCAD6"/>
                </a:solidFill>
                <a:latin typeface="Arial"/>
                <a:cs typeface="Arial"/>
              </a:rPr>
              <a:t>Successful</a:t>
            </a:r>
            <a:r>
              <a:rPr sz="2400" spc="-60" dirty="0">
                <a:solidFill>
                  <a:srgbClr val="BDCAD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DCAD6"/>
                </a:solidFill>
                <a:latin typeface="Arial"/>
                <a:cs typeface="Arial"/>
              </a:rPr>
              <a:t>Internal</a:t>
            </a:r>
            <a:r>
              <a:rPr sz="2400" spc="-80" dirty="0">
                <a:solidFill>
                  <a:srgbClr val="BDCAD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DCAD6"/>
                </a:solidFill>
                <a:latin typeface="Arial"/>
                <a:cs typeface="Arial"/>
              </a:rPr>
              <a:t>Grant</a:t>
            </a:r>
            <a:r>
              <a:rPr sz="2400" spc="-70" dirty="0">
                <a:solidFill>
                  <a:srgbClr val="BDCAD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BDCAD6"/>
                </a:solidFill>
                <a:latin typeface="Arial"/>
                <a:cs typeface="Arial"/>
              </a:rPr>
              <a:t>Application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Guidelines-</a:t>
            </a:r>
            <a:r>
              <a:rPr spc="-110" dirty="0"/>
              <a:t> </a:t>
            </a:r>
            <a:r>
              <a:rPr dirty="0"/>
              <a:t>Summer</a:t>
            </a:r>
            <a:r>
              <a:rPr spc="-130" dirty="0"/>
              <a:t> </a:t>
            </a:r>
            <a:r>
              <a:rPr spc="-10" dirty="0"/>
              <a:t>Fellowships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3436" y="1236065"/>
            <a:ext cx="7171055" cy="470662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07975" indent="-282575">
              <a:lnSpc>
                <a:spcPct val="100000"/>
              </a:lnSpc>
              <a:spcBef>
                <a:spcPts val="19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307975" algn="l"/>
                <a:tab pos="3746500" algn="l"/>
              </a:tabLst>
            </a:pPr>
            <a:r>
              <a:rPr sz="3200" b="1" dirty="0">
                <a:latin typeface="Gill Sans MT"/>
                <a:cs typeface="Gill Sans MT"/>
              </a:rPr>
              <a:t>Applications</a:t>
            </a:r>
            <a:r>
              <a:rPr sz="3200" b="1" spc="-75" dirty="0">
                <a:latin typeface="Gill Sans MT"/>
                <a:cs typeface="Gill Sans MT"/>
              </a:rPr>
              <a:t> </a:t>
            </a:r>
            <a:r>
              <a:rPr sz="3200" b="1" spc="-20" dirty="0">
                <a:latin typeface="Gill Sans MT"/>
                <a:cs typeface="Gill Sans MT"/>
              </a:rPr>
              <a:t>due</a:t>
            </a:r>
            <a:r>
              <a:rPr sz="3200" spc="-20" dirty="0">
                <a:latin typeface="Gill Sans MT"/>
                <a:cs typeface="Gill Sans MT"/>
              </a:rPr>
              <a:t>:</a:t>
            </a:r>
            <a:r>
              <a:rPr sz="3200" dirty="0">
                <a:latin typeface="Gill Sans MT"/>
                <a:cs typeface="Gill Sans MT"/>
              </a:rPr>
              <a:t>	October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30</a:t>
            </a:r>
            <a:r>
              <a:rPr sz="3150" spc="-15" baseline="25132" dirty="0">
                <a:latin typeface="Gill Sans MT"/>
                <a:cs typeface="Gill Sans MT"/>
              </a:rPr>
              <a:t>th.</a:t>
            </a:r>
            <a:endParaRPr sz="3150" baseline="25132">
              <a:latin typeface="Gill Sans MT"/>
              <a:cs typeface="Gill Sans MT"/>
            </a:endParaRPr>
          </a:p>
          <a:p>
            <a:pPr marL="307975" indent="-28257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307975" algn="l"/>
              </a:tabLst>
            </a:pPr>
            <a:r>
              <a:rPr sz="3200" dirty="0">
                <a:latin typeface="Gill Sans MT"/>
                <a:cs typeface="Gill Sans MT"/>
              </a:rPr>
              <a:t>$6,000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stipend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–</a:t>
            </a:r>
            <a:r>
              <a:rPr sz="3200" spc="-2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taxable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income.</a:t>
            </a:r>
            <a:endParaRPr sz="3200">
              <a:latin typeface="Gill Sans MT"/>
              <a:cs typeface="Gill Sans MT"/>
            </a:endParaRPr>
          </a:p>
          <a:p>
            <a:pPr marL="307340" marR="271780" indent="-282575">
              <a:lnSpc>
                <a:spcPct val="100000"/>
              </a:lnSpc>
              <a:spcBef>
                <a:spcPts val="1814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308610" algn="l"/>
              </a:tabLst>
            </a:pPr>
            <a:r>
              <a:rPr sz="2800" dirty="0">
                <a:latin typeface="Gill Sans MT"/>
                <a:cs typeface="Gill Sans MT"/>
              </a:rPr>
              <a:t>If</a:t>
            </a:r>
            <a:r>
              <a:rPr sz="2800" spc="-10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previously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awarded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-120" dirty="0">
                <a:latin typeface="Gill Sans MT"/>
                <a:cs typeface="Gill Sans MT"/>
              </a:rPr>
              <a:t>SFF,</a:t>
            </a:r>
            <a:r>
              <a:rPr sz="2800" spc="-2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then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must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have 	</a:t>
            </a:r>
            <a:r>
              <a:rPr sz="2800" dirty="0">
                <a:latin typeface="Gill Sans MT"/>
                <a:cs typeface="Gill Sans MT"/>
              </a:rPr>
              <a:t>applied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for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external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grant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since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completion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of 	</a:t>
            </a:r>
            <a:r>
              <a:rPr sz="2800" dirty="0">
                <a:latin typeface="Gill Sans MT"/>
                <a:cs typeface="Gill Sans MT"/>
              </a:rPr>
              <a:t>SFF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–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whether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funded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or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not.</a:t>
            </a:r>
            <a:endParaRPr sz="2800">
              <a:latin typeface="Gill Sans MT"/>
              <a:cs typeface="Gill Sans MT"/>
            </a:endParaRPr>
          </a:p>
          <a:p>
            <a:pPr marL="307975" indent="-28257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307975" algn="l"/>
              </a:tabLst>
            </a:pPr>
            <a:r>
              <a:rPr sz="2800" dirty="0">
                <a:latin typeface="Gill Sans MT"/>
                <a:cs typeface="Gill Sans MT"/>
              </a:rPr>
              <a:t>Must</a:t>
            </a:r>
            <a:r>
              <a:rPr sz="2800" spc="-114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have</a:t>
            </a:r>
            <a:r>
              <a:rPr sz="2800" spc="-10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two</a:t>
            </a:r>
            <a:r>
              <a:rPr sz="2800" spc="-10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years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between</a:t>
            </a:r>
            <a:r>
              <a:rPr sz="2800" spc="-13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applications.</a:t>
            </a:r>
            <a:endParaRPr sz="2800">
              <a:latin typeface="Gill Sans MT"/>
              <a:cs typeface="Gill Sans MT"/>
            </a:endParaRPr>
          </a:p>
          <a:p>
            <a:pPr marL="307340" marR="17780" indent="-28257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308610" algn="l"/>
              </a:tabLst>
            </a:pPr>
            <a:r>
              <a:rPr sz="2800" dirty="0">
                <a:latin typeface="Gill Sans MT"/>
                <a:cs typeface="Gill Sans MT"/>
              </a:rPr>
              <a:t>If</a:t>
            </a:r>
            <a:r>
              <a:rPr sz="2800" spc="-12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previously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awarded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-120" dirty="0">
                <a:latin typeface="Gill Sans MT"/>
                <a:cs typeface="Gill Sans MT"/>
              </a:rPr>
              <a:t>SFF,</a:t>
            </a:r>
            <a:r>
              <a:rPr sz="2800" spc="-2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must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have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turned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in 	</a:t>
            </a:r>
            <a:r>
              <a:rPr sz="2800" dirty="0">
                <a:latin typeface="Gill Sans MT"/>
                <a:cs typeface="Gill Sans MT"/>
              </a:rPr>
              <a:t>final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report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as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required.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374904"/>
            <a:ext cx="5763755" cy="11369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NOT</a:t>
            </a:r>
            <a:r>
              <a:rPr sz="4000" spc="-170" dirty="0"/>
              <a:t> </a:t>
            </a:r>
            <a:r>
              <a:rPr sz="4000" dirty="0"/>
              <a:t>considered</a:t>
            </a:r>
            <a:r>
              <a:rPr sz="4000" spc="-175" dirty="0"/>
              <a:t> </a:t>
            </a:r>
            <a:r>
              <a:rPr sz="4000" dirty="0"/>
              <a:t>for</a:t>
            </a:r>
            <a:r>
              <a:rPr sz="4000" spc="-160" dirty="0"/>
              <a:t> </a:t>
            </a:r>
            <a:r>
              <a:rPr sz="4000" spc="-25" dirty="0"/>
              <a:t>SFF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596136" y="1388465"/>
            <a:ext cx="7247890" cy="4384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Consulting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activity.</a:t>
            </a:r>
            <a:endParaRPr sz="3200"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Production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of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teaching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aids.</a:t>
            </a:r>
            <a:endParaRPr sz="3200"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Enhancement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of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teaching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skills.</a:t>
            </a:r>
            <a:endParaRPr sz="3200">
              <a:latin typeface="Gill Sans MT"/>
              <a:cs typeface="Gill Sans MT"/>
            </a:endParaRPr>
          </a:p>
          <a:p>
            <a:pPr marL="294640" marR="25400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Practice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of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professional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skills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outside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the 	</a:t>
            </a:r>
            <a:r>
              <a:rPr sz="3200" dirty="0">
                <a:latin typeface="Gill Sans MT"/>
                <a:cs typeface="Gill Sans MT"/>
              </a:rPr>
              <a:t>academic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environment.</a:t>
            </a:r>
            <a:endParaRPr sz="3200"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“Retooling”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for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new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teaching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assignments.</a:t>
            </a:r>
            <a:endParaRPr sz="3200">
              <a:latin typeface="Gill Sans MT"/>
              <a:cs typeface="Gill Sans MT"/>
            </a:endParaRPr>
          </a:p>
          <a:p>
            <a:pPr marL="294640" marR="28130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Development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of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Internet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courses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or 	</a:t>
            </a:r>
            <a:r>
              <a:rPr sz="3200" dirty="0">
                <a:latin typeface="Gill Sans MT"/>
                <a:cs typeface="Gill Sans MT"/>
              </a:rPr>
              <a:t>other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curriculum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development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activities.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274320"/>
            <a:ext cx="2080247" cy="2590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339852"/>
            <a:ext cx="4323587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Odds</a:t>
            </a:r>
            <a:r>
              <a:rPr spc="-5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success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596136" y="1464056"/>
            <a:ext cx="7006590" cy="41966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marR="607060" indent="-28257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dirty="0"/>
              <a:t>The</a:t>
            </a:r>
            <a:r>
              <a:rPr spc="-55" dirty="0"/>
              <a:t> </a:t>
            </a:r>
            <a:r>
              <a:rPr dirty="0"/>
              <a:t>process</a:t>
            </a:r>
            <a:r>
              <a:rPr spc="-4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spc="-10" dirty="0"/>
              <a:t>competitive,</a:t>
            </a:r>
            <a:r>
              <a:rPr spc="-360" dirty="0"/>
              <a:t> </a:t>
            </a:r>
            <a:r>
              <a:rPr dirty="0"/>
              <a:t>funds</a:t>
            </a:r>
            <a:r>
              <a:rPr spc="-40" dirty="0"/>
              <a:t> </a:t>
            </a:r>
            <a:r>
              <a:rPr spc="-25" dirty="0"/>
              <a:t>are 	</a:t>
            </a:r>
            <a:r>
              <a:rPr spc="-10" dirty="0"/>
              <a:t>limited,</a:t>
            </a:r>
            <a:r>
              <a:rPr spc="-36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not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proposals</a:t>
            </a:r>
            <a:r>
              <a:rPr spc="-50" dirty="0"/>
              <a:t> </a:t>
            </a:r>
            <a:r>
              <a:rPr dirty="0"/>
              <a:t>will</a:t>
            </a:r>
            <a:r>
              <a:rPr spc="-35" dirty="0"/>
              <a:t> </a:t>
            </a:r>
            <a:r>
              <a:rPr spc="-25" dirty="0"/>
              <a:t>be 	</a:t>
            </a:r>
            <a:r>
              <a:rPr spc="-10" dirty="0"/>
              <a:t>funded.</a:t>
            </a:r>
          </a:p>
          <a:p>
            <a:pPr marL="294640" marR="5080" indent="-282575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dirty="0"/>
              <a:t>Success</a:t>
            </a:r>
            <a:r>
              <a:rPr spc="-55" dirty="0"/>
              <a:t> </a:t>
            </a:r>
            <a:r>
              <a:rPr dirty="0"/>
              <a:t>rate</a:t>
            </a:r>
            <a:r>
              <a:rPr spc="-6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funding</a:t>
            </a:r>
            <a:r>
              <a:rPr spc="-75" dirty="0"/>
              <a:t> </a:t>
            </a:r>
            <a:r>
              <a:rPr dirty="0"/>
              <a:t>proposals</a:t>
            </a:r>
            <a:r>
              <a:rPr spc="-7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5" dirty="0"/>
              <a:t>the 	</a:t>
            </a:r>
            <a:r>
              <a:rPr dirty="0"/>
              <a:t>past</a:t>
            </a:r>
            <a:r>
              <a:rPr spc="-70" dirty="0"/>
              <a:t> </a:t>
            </a:r>
            <a:r>
              <a:rPr dirty="0"/>
              <a:t>2</a:t>
            </a:r>
            <a:r>
              <a:rPr spc="-40" dirty="0"/>
              <a:t> </a:t>
            </a:r>
            <a:r>
              <a:rPr dirty="0"/>
              <a:t>years</a:t>
            </a:r>
            <a:r>
              <a:rPr spc="-65" dirty="0"/>
              <a:t> </a:t>
            </a:r>
            <a:r>
              <a:rPr dirty="0"/>
              <a:t>has</a:t>
            </a:r>
            <a:r>
              <a:rPr spc="-60" dirty="0"/>
              <a:t> </a:t>
            </a:r>
            <a:r>
              <a:rPr dirty="0"/>
              <a:t>been</a:t>
            </a:r>
            <a:r>
              <a:rPr spc="-50" dirty="0"/>
              <a:t> </a:t>
            </a:r>
            <a:r>
              <a:rPr spc="-10" dirty="0"/>
              <a:t>approximately</a:t>
            </a:r>
            <a:r>
              <a:rPr spc="-90" dirty="0"/>
              <a:t> </a:t>
            </a:r>
            <a:r>
              <a:rPr spc="-20" dirty="0"/>
              <a:t>2/3.</a:t>
            </a:r>
            <a:r>
              <a:rPr lang="en-US" spc="-20" dirty="0"/>
              <a:t> (Odds depend on number of apps rec’d)</a:t>
            </a:r>
            <a:endParaRPr spc="-20" dirty="0"/>
          </a:p>
          <a:p>
            <a:pPr>
              <a:lnSpc>
                <a:spcPct val="100000"/>
              </a:lnSpc>
              <a:spcBef>
                <a:spcPts val="1330"/>
              </a:spcBef>
              <a:buClr>
                <a:srgbClr val="3891A7"/>
              </a:buClr>
              <a:buFont typeface="Wingdings 2"/>
              <a:buChar char=""/>
            </a:pPr>
            <a:endParaRPr spc="-20" dirty="0"/>
          </a:p>
          <a:p>
            <a:pPr marL="295275" indent="-28257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pc="-45" dirty="0"/>
              <a:t>APPLY…</a:t>
            </a:r>
            <a:r>
              <a:rPr spc="-95" dirty="0"/>
              <a:t> </a:t>
            </a:r>
            <a:r>
              <a:rPr dirty="0"/>
              <a:t>with</a:t>
            </a:r>
            <a:r>
              <a:rPr spc="-120" dirty="0"/>
              <a:t> </a:t>
            </a:r>
            <a:r>
              <a:rPr dirty="0"/>
              <a:t>a</a:t>
            </a:r>
            <a:r>
              <a:rPr spc="-114" dirty="0"/>
              <a:t> </a:t>
            </a:r>
            <a:r>
              <a:rPr spc="-10" dirty="0"/>
              <a:t>STRONG</a:t>
            </a:r>
            <a:r>
              <a:rPr spc="-90" dirty="0"/>
              <a:t> </a:t>
            </a:r>
            <a:r>
              <a:rPr spc="-10" dirty="0"/>
              <a:t>PROPOSAL.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" y="0"/>
            <a:ext cx="9142730" cy="6858000"/>
            <a:chOff x="1714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332" y="1956816"/>
              <a:ext cx="5815583" cy="11079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775" y="2610611"/>
              <a:ext cx="7702295" cy="6888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776" y="2976372"/>
              <a:ext cx="6283452" cy="6888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339" y="2087371"/>
            <a:ext cx="7230109" cy="135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Elements</a:t>
            </a:r>
            <a:r>
              <a:rPr sz="3900" spc="-60" dirty="0"/>
              <a:t> </a:t>
            </a:r>
            <a:r>
              <a:rPr sz="3900" dirty="0"/>
              <a:t>of</a:t>
            </a:r>
            <a:r>
              <a:rPr sz="3900" spc="-35" dirty="0"/>
              <a:t> </a:t>
            </a:r>
            <a:r>
              <a:rPr sz="3900" dirty="0"/>
              <a:t>the</a:t>
            </a:r>
            <a:r>
              <a:rPr sz="3900" spc="-30" dirty="0"/>
              <a:t> </a:t>
            </a:r>
            <a:r>
              <a:rPr sz="3900" spc="-10" dirty="0"/>
              <a:t>Proposal</a:t>
            </a:r>
            <a:endParaRPr sz="3900" dirty="0"/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sz="2400" dirty="0"/>
              <a:t>Most</a:t>
            </a:r>
            <a:r>
              <a:rPr sz="2400" spc="-75" dirty="0"/>
              <a:t> </a:t>
            </a:r>
            <a:r>
              <a:rPr sz="2400" dirty="0"/>
              <a:t>are</a:t>
            </a:r>
            <a:r>
              <a:rPr sz="2400" spc="-55" dirty="0"/>
              <a:t> </a:t>
            </a:r>
            <a:r>
              <a:rPr sz="2400" dirty="0"/>
              <a:t>required</a:t>
            </a:r>
            <a:r>
              <a:rPr sz="2400" spc="-60" dirty="0"/>
              <a:t> </a:t>
            </a:r>
            <a:r>
              <a:rPr sz="2400" dirty="0"/>
              <a:t>for</a:t>
            </a:r>
            <a:r>
              <a:rPr sz="2400" spc="-50" dirty="0"/>
              <a:t> </a:t>
            </a:r>
            <a:r>
              <a:rPr sz="2400" dirty="0"/>
              <a:t>FRG</a:t>
            </a:r>
            <a:r>
              <a:rPr sz="2400" spc="-60" dirty="0"/>
              <a:t> </a:t>
            </a:r>
            <a:r>
              <a:rPr sz="2400" dirty="0"/>
              <a:t>and</a:t>
            </a:r>
            <a:r>
              <a:rPr sz="2400" spc="-45" dirty="0"/>
              <a:t> </a:t>
            </a:r>
            <a:r>
              <a:rPr sz="2400" spc="-95" dirty="0"/>
              <a:t>SFF,</a:t>
            </a:r>
            <a:r>
              <a:rPr sz="2400" spc="-260" dirty="0"/>
              <a:t> </a:t>
            </a:r>
            <a:r>
              <a:rPr sz="2400" dirty="0"/>
              <a:t>but</a:t>
            </a:r>
            <a:r>
              <a:rPr sz="2400" spc="-55" dirty="0"/>
              <a:t> </a:t>
            </a:r>
            <a:r>
              <a:rPr sz="2400" dirty="0"/>
              <a:t>may</a:t>
            </a:r>
            <a:r>
              <a:rPr sz="2400" spc="-55" dirty="0"/>
              <a:t> </a:t>
            </a:r>
            <a:r>
              <a:rPr sz="2400" dirty="0"/>
              <a:t>be</a:t>
            </a:r>
            <a:r>
              <a:rPr sz="2400" spc="-55" dirty="0"/>
              <a:t> </a:t>
            </a:r>
            <a:r>
              <a:rPr sz="2400" dirty="0"/>
              <a:t>in</a:t>
            </a:r>
            <a:r>
              <a:rPr sz="2400" spc="-60" dirty="0"/>
              <a:t> </a:t>
            </a:r>
            <a:r>
              <a:rPr sz="2400" spc="-10" dirty="0"/>
              <a:t>different </a:t>
            </a:r>
            <a:r>
              <a:rPr sz="2400" spc="-60" dirty="0"/>
              <a:t>order,</a:t>
            </a:r>
            <a:r>
              <a:rPr sz="2400" spc="-235" dirty="0"/>
              <a:t> </a:t>
            </a:r>
            <a:r>
              <a:rPr sz="2400" dirty="0"/>
              <a:t>so</a:t>
            </a:r>
            <a:r>
              <a:rPr sz="2400" spc="-100" dirty="0"/>
              <a:t> </a:t>
            </a:r>
            <a:r>
              <a:rPr sz="2400" dirty="0"/>
              <a:t>pay</a:t>
            </a:r>
            <a:r>
              <a:rPr sz="2400" spc="-55" dirty="0"/>
              <a:t> </a:t>
            </a:r>
            <a:r>
              <a:rPr sz="2400" dirty="0"/>
              <a:t>careful</a:t>
            </a:r>
            <a:r>
              <a:rPr sz="2400" spc="-55" dirty="0"/>
              <a:t> </a:t>
            </a:r>
            <a:r>
              <a:rPr sz="2400" dirty="0"/>
              <a:t>attention</a:t>
            </a:r>
            <a:r>
              <a:rPr sz="2400" spc="-60" dirty="0"/>
              <a:t> </a:t>
            </a:r>
            <a:r>
              <a:rPr sz="2400" dirty="0"/>
              <a:t>to</a:t>
            </a:r>
            <a:r>
              <a:rPr sz="2400" spc="-65" dirty="0"/>
              <a:t> </a:t>
            </a:r>
            <a:r>
              <a:rPr sz="2400" dirty="0"/>
              <a:t>the</a:t>
            </a:r>
            <a:r>
              <a:rPr sz="2400" spc="-55" dirty="0"/>
              <a:t> </a:t>
            </a:r>
            <a:r>
              <a:rPr sz="2400" spc="-10" dirty="0"/>
              <a:t>guidelines.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179831"/>
            <a:ext cx="6059423" cy="1219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325628"/>
            <a:ext cx="53574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Consider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10" dirty="0"/>
              <a:t>Reviewers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6436" y="1087628"/>
            <a:ext cx="6965315" cy="46786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5910" marR="5080" indent="-283845">
              <a:lnSpc>
                <a:spcPts val="2400"/>
              </a:lnSpc>
              <a:spcBef>
                <a:spcPts val="67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</a:tabLst>
            </a:pPr>
            <a:r>
              <a:rPr sz="2500" dirty="0">
                <a:latin typeface="Gill Sans MT"/>
                <a:cs typeface="Gill Sans MT"/>
              </a:rPr>
              <a:t>They</a:t>
            </a:r>
            <a:r>
              <a:rPr sz="2500" spc="-45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are</a:t>
            </a:r>
            <a:r>
              <a:rPr sz="2500" spc="-30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from</a:t>
            </a:r>
            <a:r>
              <a:rPr sz="2500" spc="-25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all</a:t>
            </a:r>
            <a:r>
              <a:rPr sz="2500" spc="-45" dirty="0">
                <a:latin typeface="Gill Sans MT"/>
                <a:cs typeface="Gill Sans MT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colleges,</a:t>
            </a:r>
            <a:r>
              <a:rPr sz="2500" spc="-250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so</a:t>
            </a:r>
            <a:r>
              <a:rPr sz="2500" spc="-30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only</a:t>
            </a:r>
            <a:r>
              <a:rPr sz="2500" spc="-25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one</a:t>
            </a:r>
            <a:r>
              <a:rPr sz="2500" spc="-25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or</a:t>
            </a:r>
            <a:r>
              <a:rPr sz="2500" spc="-40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none</a:t>
            </a:r>
            <a:r>
              <a:rPr sz="2500" spc="-25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is</a:t>
            </a:r>
            <a:r>
              <a:rPr sz="2500" spc="-25" dirty="0">
                <a:latin typeface="Gill Sans MT"/>
                <a:cs typeface="Gill Sans MT"/>
              </a:rPr>
              <a:t> in </a:t>
            </a:r>
            <a:r>
              <a:rPr sz="2500" dirty="0">
                <a:latin typeface="Gill Sans MT"/>
                <a:cs typeface="Gill Sans MT"/>
              </a:rPr>
              <a:t>your</a:t>
            </a:r>
            <a:r>
              <a:rPr sz="2500" spc="-75" dirty="0">
                <a:latin typeface="Gill Sans MT"/>
                <a:cs typeface="Gill Sans MT"/>
              </a:rPr>
              <a:t> </a:t>
            </a:r>
            <a:r>
              <a:rPr sz="2500" spc="-10" dirty="0">
                <a:latin typeface="Gill Sans MT"/>
                <a:cs typeface="Gill Sans MT"/>
              </a:rPr>
              <a:t>discipline!</a:t>
            </a:r>
            <a:endParaRPr sz="25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200" dirty="0">
                <a:latin typeface="Gill Sans MT"/>
                <a:cs typeface="Gill Sans MT"/>
              </a:rPr>
              <a:t>Writing</a:t>
            </a:r>
            <a:r>
              <a:rPr sz="2200" spc="-2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style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must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be</a:t>
            </a:r>
            <a:r>
              <a:rPr sz="2200" spc="-5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very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clear.</a:t>
            </a:r>
            <a:endParaRPr sz="22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200" dirty="0">
                <a:latin typeface="Gill Sans MT"/>
                <a:cs typeface="Gill Sans MT"/>
              </a:rPr>
              <a:t>Avoid</a:t>
            </a:r>
            <a:r>
              <a:rPr sz="2200" spc="-11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esoteric</a:t>
            </a:r>
            <a:r>
              <a:rPr sz="2200" spc="-55" dirty="0">
                <a:latin typeface="Gill Sans MT"/>
                <a:cs typeface="Gill Sans MT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terms,</a:t>
            </a:r>
            <a:r>
              <a:rPr sz="2200" spc="-18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professional</a:t>
            </a:r>
            <a:r>
              <a:rPr sz="2200" spc="-3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jargon.</a:t>
            </a:r>
            <a:endParaRPr sz="22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200" dirty="0">
                <a:latin typeface="Gill Sans MT"/>
                <a:cs typeface="Gill Sans MT"/>
              </a:rPr>
              <a:t>Show</a:t>
            </a:r>
            <a:r>
              <a:rPr sz="2200" spc="-5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relevance.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20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</a:tabLst>
            </a:pPr>
            <a:r>
              <a:rPr sz="25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Follow</a:t>
            </a:r>
            <a:r>
              <a:rPr sz="2500" u="sng" spc="-8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5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the</a:t>
            </a:r>
            <a:r>
              <a:rPr sz="2500" u="sng" spc="-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5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directions</a:t>
            </a:r>
            <a:endParaRPr sz="2500">
              <a:latin typeface="Gill Sans MT"/>
              <a:cs typeface="Gill Sans MT"/>
            </a:endParaRPr>
          </a:p>
          <a:p>
            <a:pPr marL="570230" marR="965835" lvl="1" indent="-236220">
              <a:lnSpc>
                <a:spcPts val="211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200" dirty="0">
                <a:latin typeface="Gill Sans MT"/>
                <a:cs typeface="Gill Sans MT"/>
              </a:rPr>
              <a:t>Guideline</a:t>
            </a:r>
            <a:r>
              <a:rPr sz="2200" spc="-7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categories</a:t>
            </a:r>
            <a:r>
              <a:rPr sz="2200" spc="-5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are</a:t>
            </a:r>
            <a:r>
              <a:rPr sz="2200" spc="-7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delineated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in</a:t>
            </a:r>
            <a:r>
              <a:rPr sz="2200" spc="-6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workflow application.</a:t>
            </a:r>
            <a:endParaRPr sz="2200">
              <a:latin typeface="Gill Sans MT"/>
              <a:cs typeface="Gill Sans MT"/>
            </a:endParaRPr>
          </a:p>
          <a:p>
            <a:pPr marL="570230" marR="571500" lvl="1" indent="-236220">
              <a:lnSpc>
                <a:spcPts val="2110"/>
              </a:lnSpc>
              <a:spcBef>
                <a:spcPts val="60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200" dirty="0">
                <a:latin typeface="Gill Sans MT"/>
                <a:cs typeface="Gill Sans MT"/>
              </a:rPr>
              <a:t>Pay</a:t>
            </a:r>
            <a:r>
              <a:rPr sz="2200" spc="-5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careful</a:t>
            </a:r>
            <a:r>
              <a:rPr sz="2200" spc="-5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attention</a:t>
            </a:r>
            <a:r>
              <a:rPr sz="2200" spc="-5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to</a:t>
            </a:r>
            <a:r>
              <a:rPr sz="2200" spc="-5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what</a:t>
            </a:r>
            <a:r>
              <a:rPr sz="2200" spc="-6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is</a:t>
            </a:r>
            <a:r>
              <a:rPr sz="2200" spc="-5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being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asked</a:t>
            </a:r>
            <a:r>
              <a:rPr sz="2200" spc="-5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and</a:t>
            </a:r>
            <a:r>
              <a:rPr sz="2200" spc="-6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the </a:t>
            </a:r>
            <a:r>
              <a:rPr sz="2200" dirty="0">
                <a:latin typeface="Gill Sans MT"/>
                <a:cs typeface="Gill Sans MT"/>
              </a:rPr>
              <a:t>character</a:t>
            </a:r>
            <a:r>
              <a:rPr sz="2200" spc="-8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limits.</a:t>
            </a:r>
            <a:endParaRPr sz="220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165"/>
              </a:spcBef>
              <a:buFont typeface="Verdana"/>
              <a:buChar char="◦"/>
            </a:pP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</a:tabLst>
            </a:pPr>
            <a:r>
              <a:rPr sz="2500" dirty="0">
                <a:latin typeface="Gill Sans MT"/>
                <a:cs typeface="Gill Sans MT"/>
              </a:rPr>
              <a:t>Less</a:t>
            </a:r>
            <a:r>
              <a:rPr sz="2500" spc="-25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can</a:t>
            </a:r>
            <a:r>
              <a:rPr sz="2500" spc="-20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be</a:t>
            </a:r>
            <a:r>
              <a:rPr sz="2500" spc="-30" dirty="0">
                <a:latin typeface="Gill Sans MT"/>
                <a:cs typeface="Gill Sans MT"/>
              </a:rPr>
              <a:t> </a:t>
            </a:r>
            <a:r>
              <a:rPr sz="2500" spc="-20" dirty="0">
                <a:latin typeface="Gill Sans MT"/>
                <a:cs typeface="Gill Sans MT"/>
              </a:rPr>
              <a:t>more</a:t>
            </a:r>
            <a:endParaRPr sz="2500">
              <a:latin typeface="Gill Sans MT"/>
              <a:cs typeface="Gill Sans MT"/>
            </a:endParaRPr>
          </a:p>
          <a:p>
            <a:pPr marL="570230" lvl="1" indent="-236220">
              <a:lnSpc>
                <a:spcPct val="100000"/>
              </a:lnSpc>
              <a:spcBef>
                <a:spcPts val="11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100" spc="-10" dirty="0">
                <a:latin typeface="Gill Sans MT"/>
                <a:cs typeface="Gill Sans MT"/>
              </a:rPr>
              <a:t>Keep</a:t>
            </a:r>
            <a:r>
              <a:rPr sz="2100" spc="-105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it</a:t>
            </a:r>
            <a:r>
              <a:rPr sz="2100" spc="-75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concise-</a:t>
            </a:r>
            <a:r>
              <a:rPr sz="2100" spc="-80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overworked</a:t>
            </a:r>
            <a:r>
              <a:rPr sz="2100" spc="-95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readers</a:t>
            </a:r>
            <a:r>
              <a:rPr sz="2100" spc="-70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appreciate</a:t>
            </a:r>
            <a:r>
              <a:rPr sz="2100" spc="-75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brevity.</a:t>
            </a:r>
            <a:endParaRPr sz="21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339852"/>
            <a:ext cx="7440167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Project</a:t>
            </a:r>
            <a:r>
              <a:rPr spc="-65" dirty="0"/>
              <a:t> </a:t>
            </a:r>
            <a:r>
              <a:rPr dirty="0"/>
              <a:t>Summary</a:t>
            </a:r>
            <a:r>
              <a:rPr spc="-75" dirty="0"/>
              <a:t> </a:t>
            </a:r>
            <a:r>
              <a:rPr dirty="0"/>
              <a:t>(FGR</a:t>
            </a:r>
            <a:r>
              <a:rPr spc="-85" dirty="0"/>
              <a:t> </a:t>
            </a:r>
            <a:r>
              <a:rPr dirty="0"/>
              <a:t>&amp;</a:t>
            </a:r>
            <a:r>
              <a:rPr spc="-80" dirty="0"/>
              <a:t> </a:t>
            </a:r>
            <a:r>
              <a:rPr spc="-20" dirty="0"/>
              <a:t>SFF)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indent="-282575">
              <a:lnSpc>
                <a:spcPts val="384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dirty="0"/>
              <a:t>Short</a:t>
            </a:r>
            <a:r>
              <a:rPr spc="-20" dirty="0"/>
              <a:t> </a:t>
            </a:r>
            <a:r>
              <a:rPr dirty="0"/>
              <a:t>description</a:t>
            </a:r>
            <a:r>
              <a:rPr spc="-4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non-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technical</a:t>
            </a:r>
          </a:p>
          <a:p>
            <a:pPr marL="295910">
              <a:lnSpc>
                <a:spcPct val="100000"/>
              </a:lnSpc>
            </a:pPr>
            <a:r>
              <a:rPr spc="-10" dirty="0"/>
              <a:t>terms.</a:t>
            </a:r>
          </a:p>
          <a:p>
            <a:pPr marL="29527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dirty="0"/>
              <a:t>Consider</a:t>
            </a:r>
            <a:r>
              <a:rPr spc="-70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spc="-10" dirty="0"/>
              <a:t>audience.</a:t>
            </a:r>
          </a:p>
          <a:p>
            <a:pPr marL="294640" marR="508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dirty="0"/>
              <a:t>May</a:t>
            </a:r>
            <a:r>
              <a:rPr spc="-75" dirty="0"/>
              <a:t> </a:t>
            </a:r>
            <a:r>
              <a:rPr dirty="0"/>
              <a:t>want</a:t>
            </a:r>
            <a:r>
              <a:rPr spc="-95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dirty="0"/>
              <a:t>have</a:t>
            </a:r>
            <a:r>
              <a:rPr spc="-100" dirty="0"/>
              <a:t> </a:t>
            </a:r>
            <a:r>
              <a:rPr dirty="0"/>
              <a:t>someone</a:t>
            </a:r>
            <a:r>
              <a:rPr spc="-80" dirty="0"/>
              <a:t> </a:t>
            </a:r>
            <a:r>
              <a:rPr dirty="0"/>
              <a:t>outside</a:t>
            </a:r>
            <a:r>
              <a:rPr spc="-85" dirty="0"/>
              <a:t> </a:t>
            </a:r>
            <a:r>
              <a:rPr spc="-20" dirty="0"/>
              <a:t>your 	</a:t>
            </a:r>
            <a:r>
              <a:rPr dirty="0"/>
              <a:t>field</a:t>
            </a:r>
            <a:r>
              <a:rPr spc="-70" dirty="0"/>
              <a:t> </a:t>
            </a:r>
            <a:r>
              <a:rPr dirty="0"/>
              <a:t>read</a:t>
            </a:r>
            <a:r>
              <a:rPr spc="-35" dirty="0"/>
              <a:t> </a:t>
            </a:r>
            <a:r>
              <a:rPr dirty="0"/>
              <a:t>it</a:t>
            </a:r>
            <a:r>
              <a:rPr spc="-40" dirty="0"/>
              <a:t> </a:t>
            </a:r>
            <a:r>
              <a:rPr dirty="0"/>
              <a:t>(spouse,</a:t>
            </a:r>
            <a:r>
              <a:rPr spc="-335" dirty="0"/>
              <a:t> </a:t>
            </a:r>
            <a:r>
              <a:rPr spc="-10" dirty="0"/>
              <a:t>friend,</a:t>
            </a:r>
            <a:r>
              <a:rPr spc="-345" dirty="0"/>
              <a:t> </a:t>
            </a:r>
            <a:r>
              <a:rPr spc="-10" dirty="0"/>
              <a:t>etc.).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4" y="217944"/>
            <a:ext cx="3529583" cy="12191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939" y="258940"/>
            <a:ext cx="2827020" cy="12096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/>
              <a:t>Avoid</a:t>
            </a:r>
            <a:r>
              <a:rPr spc="-265" dirty="0"/>
              <a:t> </a:t>
            </a:r>
            <a:r>
              <a:rPr spc="-10" dirty="0"/>
              <a:t>jargon</a:t>
            </a:r>
          </a:p>
          <a:p>
            <a:pPr marL="165100">
              <a:lnSpc>
                <a:spcPct val="100000"/>
              </a:lnSpc>
              <a:spcBef>
                <a:spcPts val="459"/>
              </a:spcBef>
            </a:pP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24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1808498"/>
            <a:ext cx="696150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“Children’s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spellings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affected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phonological </a:t>
            </a:r>
            <a:r>
              <a:rPr sz="2400" b="1" dirty="0">
                <a:latin typeface="Times New Roman"/>
                <a:cs typeface="Times New Roman"/>
              </a:rPr>
              <a:t>awareness,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depth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semantic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knowledge, </a:t>
            </a:r>
            <a:r>
              <a:rPr sz="2400" b="1" dirty="0">
                <a:latin typeface="Times New Roman"/>
                <a:cs typeface="Times New Roman"/>
              </a:rPr>
              <a:t>orthographic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appreciation,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morphological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awareness,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ability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store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mental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graphemic representations.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current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study,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will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employ </a:t>
            </a:r>
            <a:r>
              <a:rPr sz="2400" b="1" dirty="0">
                <a:latin typeface="Times New Roman"/>
                <a:cs typeface="Times New Roman"/>
              </a:rPr>
              <a:t>analysis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procedures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that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allow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differential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linguistic </a:t>
            </a:r>
            <a:r>
              <a:rPr sz="2400" b="1" dirty="0">
                <a:latin typeface="Times New Roman"/>
                <a:cs typeface="Times New Roman"/>
              </a:rPr>
              <a:t>categorization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spelling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errors.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These </a:t>
            </a:r>
            <a:r>
              <a:rPr sz="2400" b="1" dirty="0">
                <a:latin typeface="Times New Roman"/>
                <a:cs typeface="Times New Roman"/>
              </a:rPr>
              <a:t>categorizations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will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result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tailoring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implementation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individualized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intervention protocols”.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4" y="332244"/>
            <a:ext cx="2136647" cy="12191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Better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0339" y="1575561"/>
            <a:ext cx="696531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“A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child’s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spelling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influenced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(a)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awareness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of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sounds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represented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words,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(b)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vocabulary,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(c) </a:t>
            </a:r>
            <a:r>
              <a:rPr sz="2400" b="1" dirty="0">
                <a:latin typeface="Times New Roman"/>
                <a:cs typeface="Times New Roman"/>
              </a:rPr>
              <a:t>understanding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how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parts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words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can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combined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make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new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word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(e.g.,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electric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electricity</a:t>
            </a:r>
            <a:r>
              <a:rPr sz="2400" b="1" dirty="0">
                <a:latin typeface="Times New Roman"/>
                <a:cs typeface="Times New Roman"/>
              </a:rPr>
              <a:t>),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(d)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ability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remember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what words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look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like.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proposed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study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focuses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method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identify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which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these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abilities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responsible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spelling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errors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individual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students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develop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instruction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that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can </a:t>
            </a:r>
            <a:r>
              <a:rPr sz="2400" b="1" dirty="0">
                <a:latin typeface="Times New Roman"/>
                <a:cs typeface="Times New Roman"/>
              </a:rPr>
              <a:t>specifically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improve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those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abilities.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339852"/>
            <a:ext cx="5736335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Purpose</a:t>
            </a:r>
            <a:r>
              <a:rPr spc="-5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Project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7836" y="1392428"/>
            <a:ext cx="7464425" cy="50241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dirty="0">
                <a:latin typeface="Gill Sans MT"/>
                <a:cs typeface="Gill Sans MT"/>
              </a:rPr>
              <a:t>Statement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Problem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Project</a:t>
            </a:r>
            <a:endParaRPr sz="24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dirty="0">
                <a:latin typeface="Gill Sans MT"/>
                <a:cs typeface="Gill Sans MT"/>
              </a:rPr>
              <a:t>Significance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academic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discipline</a:t>
            </a:r>
            <a:endParaRPr sz="2400">
              <a:latin typeface="Gill Sans MT"/>
              <a:cs typeface="Gill Sans MT"/>
            </a:endParaRPr>
          </a:p>
          <a:p>
            <a:pPr marL="570230" marR="286385" lvl="1" indent="-236220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1800" dirty="0">
                <a:latin typeface="Gill Sans MT"/>
                <a:cs typeface="Gill Sans MT"/>
              </a:rPr>
              <a:t>Convince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reviewer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(outside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your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area)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that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proposed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project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is </a:t>
            </a:r>
            <a:r>
              <a:rPr sz="1800" spc="-10" dirty="0">
                <a:latin typeface="Gill Sans MT"/>
                <a:cs typeface="Gill Sans MT"/>
              </a:rPr>
              <a:t>worthwhile.</a:t>
            </a:r>
            <a:endParaRPr sz="18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58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dirty="0">
                <a:latin typeface="Gill Sans MT"/>
                <a:cs typeface="Gill Sans MT"/>
              </a:rPr>
              <a:t>Objectives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(what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will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happen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if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funded)</a:t>
            </a:r>
            <a:endParaRPr sz="2400">
              <a:latin typeface="Gill Sans MT"/>
              <a:cs typeface="Gill Sans MT"/>
            </a:endParaRPr>
          </a:p>
          <a:p>
            <a:pPr marL="570230" lvl="1" indent="-23622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000" spc="-45" dirty="0">
                <a:latin typeface="Gill Sans MT"/>
                <a:cs typeface="Gill Sans MT"/>
              </a:rPr>
              <a:t>Clear,</a:t>
            </a:r>
            <a:r>
              <a:rPr sz="2000" spc="-21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reasonable/attainable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within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project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period.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dirty="0">
                <a:latin typeface="Gill Sans MT"/>
                <a:cs typeface="Gill Sans MT"/>
              </a:rPr>
              <a:t>Brief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review</a:t>
            </a:r>
            <a:r>
              <a:rPr sz="2400" spc="-9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literature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(include</a:t>
            </a:r>
            <a:r>
              <a:rPr sz="2400" spc="-10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appropriate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references); </a:t>
            </a:r>
            <a:r>
              <a:rPr sz="2400" dirty="0">
                <a:latin typeface="Gill Sans MT"/>
                <a:cs typeface="Gill Sans MT"/>
              </a:rPr>
              <a:t>how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your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proposal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related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will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extend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what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is </a:t>
            </a:r>
            <a:r>
              <a:rPr sz="2400" spc="-10" dirty="0">
                <a:latin typeface="Gill Sans MT"/>
                <a:cs typeface="Gill Sans MT"/>
              </a:rPr>
              <a:t>known</a:t>
            </a:r>
            <a:endParaRPr sz="2400">
              <a:latin typeface="Gill Sans MT"/>
              <a:cs typeface="Gill Sans MT"/>
            </a:endParaRPr>
          </a:p>
          <a:p>
            <a:pPr marL="570230" marR="1092835" lvl="1" indent="-23622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000" dirty="0">
                <a:latin typeface="Gill Sans MT"/>
                <a:cs typeface="Gill Sans MT"/>
              </a:rPr>
              <a:t>Careful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–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Remember:</a:t>
            </a:r>
            <a:r>
              <a:rPr sz="2000" spc="2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readers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are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not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your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discipline. </a:t>
            </a:r>
            <a:r>
              <a:rPr sz="2000" spc="-45" dirty="0">
                <a:latin typeface="Gill Sans MT"/>
                <a:cs typeface="Gill Sans MT"/>
              </a:rPr>
              <a:t>Would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“Aunt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Betty”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get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it?</a:t>
            </a:r>
            <a:endParaRPr sz="2000">
              <a:latin typeface="Gill Sans MT"/>
              <a:cs typeface="Gill Sans MT"/>
            </a:endParaRPr>
          </a:p>
          <a:p>
            <a:pPr marL="295910" marR="506730" indent="-283845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dirty="0">
                <a:latin typeface="Gill Sans MT"/>
                <a:cs typeface="Gill Sans MT"/>
              </a:rPr>
              <a:t>Why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are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you</a:t>
            </a:r>
            <a:r>
              <a:rPr sz="2400" u="none" spc="-65" dirty="0">
                <a:latin typeface="Gill Sans MT"/>
                <a:cs typeface="Gill Sans MT"/>
              </a:rPr>
              <a:t> </a:t>
            </a:r>
            <a:r>
              <a:rPr sz="2400" u="none" dirty="0">
                <a:latin typeface="Gill Sans MT"/>
                <a:cs typeface="Gill Sans MT"/>
              </a:rPr>
              <a:t>suited</a:t>
            </a:r>
            <a:r>
              <a:rPr sz="2400" u="none" spc="-80" dirty="0">
                <a:latin typeface="Gill Sans MT"/>
                <a:cs typeface="Gill Sans MT"/>
              </a:rPr>
              <a:t> </a:t>
            </a:r>
            <a:r>
              <a:rPr sz="2400" u="none" dirty="0">
                <a:latin typeface="Gill Sans MT"/>
                <a:cs typeface="Gill Sans MT"/>
              </a:rPr>
              <a:t>to</a:t>
            </a:r>
            <a:r>
              <a:rPr sz="2400" u="none" spc="-60" dirty="0">
                <a:latin typeface="Gill Sans MT"/>
                <a:cs typeface="Gill Sans MT"/>
              </a:rPr>
              <a:t> </a:t>
            </a:r>
            <a:r>
              <a:rPr sz="2400" u="none" dirty="0">
                <a:latin typeface="Gill Sans MT"/>
                <a:cs typeface="Gill Sans MT"/>
              </a:rPr>
              <a:t>address</a:t>
            </a:r>
            <a:r>
              <a:rPr sz="2400" u="none" spc="-55" dirty="0">
                <a:latin typeface="Gill Sans MT"/>
                <a:cs typeface="Gill Sans MT"/>
              </a:rPr>
              <a:t> </a:t>
            </a:r>
            <a:r>
              <a:rPr sz="2400" u="none" dirty="0">
                <a:latin typeface="Gill Sans MT"/>
                <a:cs typeface="Gill Sans MT"/>
              </a:rPr>
              <a:t>the</a:t>
            </a:r>
            <a:r>
              <a:rPr sz="2400" u="none" spc="-75" dirty="0">
                <a:latin typeface="Gill Sans MT"/>
                <a:cs typeface="Gill Sans MT"/>
              </a:rPr>
              <a:t> </a:t>
            </a:r>
            <a:r>
              <a:rPr sz="2400" u="none" spc="-10" dirty="0">
                <a:latin typeface="Gill Sans MT"/>
                <a:cs typeface="Gill Sans MT"/>
              </a:rPr>
              <a:t>question…</a:t>
            </a:r>
            <a:r>
              <a:rPr sz="2400" u="none" spc="-250" dirty="0">
                <a:latin typeface="Gill Sans MT"/>
                <a:cs typeface="Gill Sans MT"/>
              </a:rPr>
              <a:t> </a:t>
            </a:r>
            <a:r>
              <a:rPr sz="2400" u="none" dirty="0">
                <a:latin typeface="Gill Sans MT"/>
                <a:cs typeface="Gill Sans MT"/>
              </a:rPr>
              <a:t>“in</a:t>
            </a:r>
            <a:r>
              <a:rPr sz="2400" u="none" spc="-55" dirty="0">
                <a:latin typeface="Gill Sans MT"/>
                <a:cs typeface="Gill Sans MT"/>
              </a:rPr>
              <a:t> </a:t>
            </a:r>
            <a:r>
              <a:rPr sz="2400" u="none" spc="-25" dirty="0">
                <a:latin typeface="Gill Sans MT"/>
                <a:cs typeface="Gill Sans MT"/>
              </a:rPr>
              <a:t>our </a:t>
            </a:r>
            <a:r>
              <a:rPr sz="2400" u="none" dirty="0">
                <a:latin typeface="Gill Sans MT"/>
                <a:cs typeface="Gill Sans MT"/>
              </a:rPr>
              <a:t>previous</a:t>
            </a:r>
            <a:r>
              <a:rPr sz="2400" u="none" spc="-120" dirty="0">
                <a:latin typeface="Gill Sans MT"/>
                <a:cs typeface="Gill Sans MT"/>
              </a:rPr>
              <a:t> </a:t>
            </a:r>
            <a:r>
              <a:rPr sz="2400" u="none" dirty="0">
                <a:latin typeface="Gill Sans MT"/>
                <a:cs typeface="Gill Sans MT"/>
              </a:rPr>
              <a:t>work</a:t>
            </a:r>
            <a:r>
              <a:rPr sz="2400" u="none" spc="-110" dirty="0">
                <a:latin typeface="Gill Sans MT"/>
                <a:cs typeface="Gill Sans MT"/>
              </a:rPr>
              <a:t> </a:t>
            </a:r>
            <a:r>
              <a:rPr sz="2400" u="none" dirty="0">
                <a:latin typeface="Gill Sans MT"/>
                <a:cs typeface="Gill Sans MT"/>
              </a:rPr>
              <a:t>we…”</a:t>
            </a:r>
            <a:r>
              <a:rPr sz="2400" u="none" spc="-110" dirty="0">
                <a:latin typeface="Gill Sans MT"/>
                <a:cs typeface="Gill Sans MT"/>
              </a:rPr>
              <a:t> </a:t>
            </a:r>
            <a:r>
              <a:rPr sz="2400" u="none" spc="-10" dirty="0">
                <a:latin typeface="Gill Sans MT"/>
                <a:cs typeface="Gill Sans MT"/>
              </a:rPr>
              <a:t>(FRG)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4" y="0"/>
            <a:ext cx="6976871" cy="1208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939" y="135128"/>
            <a:ext cx="627316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Research</a:t>
            </a:r>
            <a:r>
              <a:rPr spc="-110" dirty="0"/>
              <a:t> </a:t>
            </a:r>
            <a:r>
              <a:rPr dirty="0"/>
              <a:t>Design</a:t>
            </a:r>
            <a:r>
              <a:rPr spc="-120" dirty="0"/>
              <a:t> </a:t>
            </a:r>
            <a:r>
              <a:rPr dirty="0"/>
              <a:t>&amp;</a:t>
            </a:r>
            <a:r>
              <a:rPr spc="-130" dirty="0"/>
              <a:t> </a:t>
            </a:r>
            <a:r>
              <a:rPr spc="-10" dirty="0"/>
              <a:t>Methods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1636" y="918345"/>
            <a:ext cx="7312659" cy="49955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83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spc="-10" dirty="0">
                <a:latin typeface="Gill Sans MT"/>
                <a:cs typeface="Gill Sans MT"/>
              </a:rPr>
              <a:t>Procedures</a:t>
            </a:r>
            <a:endParaRPr sz="2400">
              <a:latin typeface="Gill Sans MT"/>
              <a:cs typeface="Gill Sans MT"/>
            </a:endParaRPr>
          </a:p>
          <a:p>
            <a:pPr marL="570230" marR="5080" lvl="1" indent="-23622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sufficient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detail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illustrate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design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justify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any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equipment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or </a:t>
            </a:r>
            <a:r>
              <a:rPr sz="2000" dirty="0">
                <a:latin typeface="Gill Sans MT"/>
                <a:cs typeface="Gill Sans MT"/>
              </a:rPr>
              <a:t>supply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purchases.</a:t>
            </a:r>
            <a:endParaRPr sz="20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dirty="0">
                <a:latin typeface="Gill Sans MT"/>
                <a:cs typeface="Gill Sans MT"/>
              </a:rPr>
              <a:t>Data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collection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analysis</a:t>
            </a:r>
            <a:endParaRPr sz="2400">
              <a:latin typeface="Gill Sans MT"/>
              <a:cs typeface="Gill Sans MT"/>
            </a:endParaRPr>
          </a:p>
          <a:p>
            <a:pPr marL="570230" marR="66675" lvl="1" indent="-23622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000" dirty="0">
                <a:latin typeface="Gill Sans MT"/>
                <a:cs typeface="Gill Sans MT"/>
              </a:rPr>
              <a:t>What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will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measured,</a:t>
            </a:r>
            <a:r>
              <a:rPr sz="2000" spc="-229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how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statistical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significance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will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tested, </a:t>
            </a:r>
            <a:r>
              <a:rPr sz="2000" dirty="0">
                <a:latin typeface="Gill Sans MT"/>
                <a:cs typeface="Gill Sans MT"/>
              </a:rPr>
              <a:t>how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possible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outcomes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will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interpreted.</a:t>
            </a:r>
            <a:endParaRPr sz="2000">
              <a:latin typeface="Gill Sans MT"/>
              <a:cs typeface="Gill Sans MT"/>
            </a:endParaRPr>
          </a:p>
          <a:p>
            <a:pPr marL="295910" marR="880110" indent="-283845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spc="-10" dirty="0">
                <a:latin typeface="Gill Sans MT"/>
                <a:cs typeface="Gill Sans MT"/>
              </a:rPr>
              <a:t>Previous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experience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applicant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that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related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to </a:t>
            </a:r>
            <a:r>
              <a:rPr sz="2400" dirty="0">
                <a:latin typeface="Gill Sans MT"/>
                <a:cs typeface="Gill Sans MT"/>
              </a:rPr>
              <a:t>proposed</a:t>
            </a:r>
            <a:r>
              <a:rPr sz="2400" spc="-1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project</a:t>
            </a:r>
            <a:endParaRPr sz="2400">
              <a:latin typeface="Gill Sans MT"/>
              <a:cs typeface="Gill Sans MT"/>
            </a:endParaRPr>
          </a:p>
          <a:p>
            <a:pPr marL="570230" lvl="1" indent="-236220">
              <a:lnSpc>
                <a:spcPct val="100000"/>
              </a:lnSpc>
              <a:spcBef>
                <a:spcPts val="62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1800" dirty="0">
                <a:latin typeface="Gill Sans MT"/>
                <a:cs typeface="Gill Sans MT"/>
              </a:rPr>
              <a:t>Relevant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publications,</a:t>
            </a:r>
            <a:r>
              <a:rPr sz="1800" spc="-19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presentations,</a:t>
            </a:r>
            <a:r>
              <a:rPr sz="1800" spc="-2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work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in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progress.</a:t>
            </a:r>
            <a:endParaRPr sz="1800">
              <a:latin typeface="Gill Sans MT"/>
              <a:cs typeface="Gill Sans MT"/>
            </a:endParaRPr>
          </a:p>
          <a:p>
            <a:pPr marL="295910" marR="66675" indent="-283845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</a:tabLst>
            </a:pPr>
            <a:r>
              <a:rPr sz="2400" dirty="0">
                <a:latin typeface="Gill Sans MT"/>
                <a:cs typeface="Gill Sans MT"/>
              </a:rPr>
              <a:t>Bottom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line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that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want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convince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committee </a:t>
            </a:r>
            <a:r>
              <a:rPr sz="2400" dirty="0">
                <a:latin typeface="Gill Sans MT"/>
                <a:cs typeface="Gill Sans MT"/>
              </a:rPr>
              <a:t>members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that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are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capable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doing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this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work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by </a:t>
            </a:r>
            <a:r>
              <a:rPr sz="2400" spc="-10" dirty="0">
                <a:latin typeface="Gill Sans MT"/>
                <a:cs typeface="Gill Sans MT"/>
              </a:rPr>
              <a:t>providing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sound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design,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method,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history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10" dirty="0">
                <a:latin typeface="Gill Sans MT"/>
                <a:cs typeface="Gill Sans MT"/>
              </a:rPr>
              <a:t> doing </a:t>
            </a:r>
            <a:r>
              <a:rPr sz="2400" dirty="0">
                <a:latin typeface="Gill Sans MT"/>
                <a:cs typeface="Gill Sans MT"/>
              </a:rPr>
              <a:t>similar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work.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136652"/>
            <a:ext cx="7138034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Faculty</a:t>
            </a:r>
            <a:r>
              <a:rPr sz="3900" spc="-80" dirty="0"/>
              <a:t> </a:t>
            </a:r>
            <a:r>
              <a:rPr sz="3900" dirty="0"/>
              <a:t>Grants</a:t>
            </a:r>
            <a:r>
              <a:rPr sz="3900" spc="-75" dirty="0"/>
              <a:t> </a:t>
            </a:r>
            <a:r>
              <a:rPr sz="3900" dirty="0"/>
              <a:t>and</a:t>
            </a:r>
            <a:r>
              <a:rPr sz="3900" spc="-85" dirty="0"/>
              <a:t> </a:t>
            </a:r>
            <a:r>
              <a:rPr sz="3900" dirty="0"/>
              <a:t>Summer</a:t>
            </a:r>
            <a:r>
              <a:rPr sz="3900" spc="-65" dirty="0"/>
              <a:t> </a:t>
            </a:r>
            <a:r>
              <a:rPr sz="3900" spc="-10" dirty="0"/>
              <a:t>Faculty </a:t>
            </a:r>
            <a:r>
              <a:rPr sz="3900" dirty="0"/>
              <a:t>Fellowship</a:t>
            </a:r>
            <a:r>
              <a:rPr sz="3900" spc="-130" dirty="0"/>
              <a:t> </a:t>
            </a:r>
            <a:r>
              <a:rPr sz="3900" spc="-10" dirty="0"/>
              <a:t>Committee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596136" y="1373942"/>
            <a:ext cx="7184390" cy="302704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81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One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member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from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each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college</a:t>
            </a:r>
            <a:endParaRPr sz="3200">
              <a:latin typeface="Gill Sans MT"/>
              <a:cs typeface="Gill Sans MT"/>
            </a:endParaRPr>
          </a:p>
          <a:p>
            <a:pPr marL="673735" marR="5080" lvl="1" indent="-287020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673735" algn="l"/>
              </a:tabLst>
            </a:pPr>
            <a:r>
              <a:rPr sz="2800" dirty="0">
                <a:latin typeface="Gill Sans MT"/>
                <a:cs typeface="Gill Sans MT"/>
              </a:rPr>
              <a:t>Members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are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listed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on </a:t>
            </a:r>
            <a:r>
              <a:rPr sz="28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Gill Sans MT"/>
                <a:cs typeface="Gill Sans MT"/>
                <a:hlinkClick r:id="rId2"/>
              </a:rPr>
              <a:t>https://www.missouristate.edu/committees/fa</a:t>
            </a:r>
            <a:r>
              <a:rPr sz="2800" u="none" spc="-10" dirty="0">
                <a:solidFill>
                  <a:srgbClr val="8DC664"/>
                </a:solidFill>
                <a:latin typeface="Gill Sans MT"/>
                <a:cs typeface="Gill Sans MT"/>
                <a:hlinkClick r:id="rId2"/>
              </a:rPr>
              <a:t> </a:t>
            </a:r>
            <a:r>
              <a:rPr sz="28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Gill Sans MT"/>
                <a:cs typeface="Gill Sans MT"/>
                <a:hlinkClick r:id="rId2"/>
              </a:rPr>
              <a:t>cultygrants.htm</a:t>
            </a:r>
            <a:endParaRPr sz="2800"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295275" algn="l"/>
              </a:tabLst>
            </a:pPr>
            <a:r>
              <a:rPr sz="2800" spc="-10" dirty="0">
                <a:latin typeface="Gill Sans MT"/>
                <a:cs typeface="Gill Sans MT"/>
              </a:rPr>
              <a:t>Lisa</a:t>
            </a:r>
            <a:r>
              <a:rPr sz="2800" spc="-340" dirty="0">
                <a:latin typeface="Gill Sans MT"/>
                <a:cs typeface="Gill Sans MT"/>
              </a:rPr>
              <a:t> </a:t>
            </a:r>
            <a:r>
              <a:rPr sz="2800" spc="-120" dirty="0">
                <a:latin typeface="Gill Sans MT"/>
                <a:cs typeface="Gill Sans MT"/>
              </a:rPr>
              <a:t>Taylor,</a:t>
            </a:r>
            <a:r>
              <a:rPr sz="2800" spc="-2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ex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officio,</a:t>
            </a:r>
            <a:r>
              <a:rPr sz="2800" spc="-2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Graduate</a:t>
            </a:r>
            <a:r>
              <a:rPr sz="2800" spc="2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College</a:t>
            </a:r>
            <a:endParaRPr sz="2800"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58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Julie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Masterson,</a:t>
            </a:r>
            <a:r>
              <a:rPr sz="3200" spc="-3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ex </a:t>
            </a:r>
            <a:r>
              <a:rPr sz="3200" spc="-10" dirty="0">
                <a:latin typeface="Gill Sans MT"/>
                <a:cs typeface="Gill Sans MT"/>
              </a:rPr>
              <a:t>officio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339852"/>
            <a:ext cx="6976871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Research</a:t>
            </a:r>
            <a:r>
              <a:rPr spc="-110" dirty="0"/>
              <a:t> </a:t>
            </a:r>
            <a:r>
              <a:rPr dirty="0"/>
              <a:t>Design</a:t>
            </a:r>
            <a:r>
              <a:rPr spc="-120" dirty="0"/>
              <a:t> </a:t>
            </a:r>
            <a:r>
              <a:rPr dirty="0"/>
              <a:t>&amp;</a:t>
            </a:r>
            <a:r>
              <a:rPr spc="-130" dirty="0"/>
              <a:t> </a:t>
            </a:r>
            <a:r>
              <a:rPr spc="-10" dirty="0"/>
              <a:t>Methods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036" y="1528365"/>
            <a:ext cx="7139940" cy="410146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44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</a:tabLst>
            </a:pPr>
            <a:r>
              <a:rPr sz="3000" dirty="0">
                <a:latin typeface="Gill Sans MT"/>
                <a:cs typeface="Gill Sans MT"/>
              </a:rPr>
              <a:t>Plan</a:t>
            </a:r>
            <a:r>
              <a:rPr sz="3000" spc="-4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for</a:t>
            </a:r>
            <a:r>
              <a:rPr sz="3000" spc="-4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dissemination</a:t>
            </a:r>
            <a:r>
              <a:rPr sz="3000" spc="-5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of</a:t>
            </a:r>
            <a:r>
              <a:rPr sz="3000" spc="-3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results</a:t>
            </a:r>
            <a:endParaRPr sz="30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30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600" dirty="0">
                <a:latin typeface="Gill Sans MT"/>
                <a:cs typeface="Gill Sans MT"/>
              </a:rPr>
              <a:t>Presentation</a:t>
            </a:r>
            <a:r>
              <a:rPr sz="2600" spc="-10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at</a:t>
            </a:r>
            <a:r>
              <a:rPr sz="2600" spc="-5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specific</a:t>
            </a:r>
            <a:r>
              <a:rPr sz="2600" spc="-5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meetings.</a:t>
            </a:r>
            <a:endParaRPr sz="26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28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600" dirty="0">
                <a:latin typeface="Gill Sans MT"/>
                <a:cs typeface="Gill Sans MT"/>
              </a:rPr>
              <a:t>Publication</a:t>
            </a:r>
            <a:r>
              <a:rPr sz="2600" spc="-5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submitted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to</a:t>
            </a:r>
            <a:r>
              <a:rPr sz="2600" spc="-4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specific</a:t>
            </a:r>
            <a:r>
              <a:rPr sz="2600" spc="-5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journals.</a:t>
            </a:r>
            <a:endParaRPr sz="26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2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</a:tabLst>
            </a:pPr>
            <a:r>
              <a:rPr sz="3000" dirty="0">
                <a:latin typeface="Gill Sans MT"/>
                <a:cs typeface="Gill Sans MT"/>
              </a:rPr>
              <a:t>Plan</a:t>
            </a:r>
            <a:r>
              <a:rPr sz="3000" spc="-10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for</a:t>
            </a:r>
            <a:r>
              <a:rPr sz="3000" spc="-10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extending</a:t>
            </a:r>
            <a:r>
              <a:rPr sz="3000" spc="-9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investigation</a:t>
            </a:r>
            <a:r>
              <a:rPr sz="3000" spc="-100" dirty="0">
                <a:latin typeface="Gill Sans MT"/>
                <a:cs typeface="Gill Sans MT"/>
              </a:rPr>
              <a:t> 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beyond</a:t>
            </a:r>
            <a:r>
              <a:rPr sz="3000" u="none" spc="-95" dirty="0">
                <a:latin typeface="Gill Sans MT"/>
                <a:cs typeface="Gill Sans MT"/>
              </a:rPr>
              <a:t> </a:t>
            </a:r>
            <a:r>
              <a:rPr sz="3000" u="none" spc="-25" dirty="0">
                <a:latin typeface="Gill Sans MT"/>
                <a:cs typeface="Gill Sans MT"/>
              </a:rPr>
              <a:t>FRG</a:t>
            </a:r>
            <a:endParaRPr sz="30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30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600" dirty="0">
                <a:latin typeface="Gill Sans MT"/>
                <a:cs typeface="Gill Sans MT"/>
              </a:rPr>
              <a:t>Remember</a:t>
            </a:r>
            <a:r>
              <a:rPr sz="2600" spc="-3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FRG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is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only</a:t>
            </a:r>
            <a:r>
              <a:rPr sz="2600" b="1" spc="-4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for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one</a:t>
            </a:r>
            <a:r>
              <a:rPr sz="2600" b="1" u="none" spc="-25" dirty="0">
                <a:latin typeface="Gill Sans MT"/>
                <a:cs typeface="Gill Sans MT"/>
              </a:rPr>
              <a:t> </a:t>
            </a:r>
            <a:r>
              <a:rPr sz="2600" u="none" spc="-10" dirty="0">
                <a:latin typeface="Gill Sans MT"/>
                <a:cs typeface="Gill Sans MT"/>
              </a:rPr>
              <a:t>year.</a:t>
            </a:r>
            <a:endParaRPr sz="26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600" dirty="0">
                <a:latin typeface="Gill Sans MT"/>
                <a:cs typeface="Gill Sans MT"/>
              </a:rPr>
              <a:t>Proposal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for</a:t>
            </a:r>
            <a:r>
              <a:rPr sz="2600" spc="-5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external</a:t>
            </a:r>
            <a:r>
              <a:rPr sz="2600" spc="-5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funding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to</a:t>
            </a:r>
            <a:r>
              <a:rPr sz="2600" spc="-4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specific</a:t>
            </a:r>
            <a:r>
              <a:rPr sz="2600" spc="-4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agency</a:t>
            </a:r>
            <a:endParaRPr sz="26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28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600" dirty="0">
                <a:latin typeface="Gill Sans MT"/>
                <a:cs typeface="Gill Sans MT"/>
              </a:rPr>
              <a:t>Additional</a:t>
            </a:r>
            <a:r>
              <a:rPr sz="2600" spc="-1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studies.</a:t>
            </a:r>
            <a:endParaRPr sz="26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2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</a:tabLst>
            </a:pPr>
            <a:r>
              <a:rPr sz="3000" dirty="0">
                <a:latin typeface="Gill Sans MT"/>
                <a:cs typeface="Gill Sans MT"/>
              </a:rPr>
              <a:t>Beginning</a:t>
            </a:r>
            <a:r>
              <a:rPr sz="3000" spc="-4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and</a:t>
            </a:r>
            <a:r>
              <a:rPr sz="3000" spc="-4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ending</a:t>
            </a:r>
            <a:r>
              <a:rPr sz="3000" spc="-3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dates</a:t>
            </a:r>
            <a:r>
              <a:rPr sz="3000" spc="-3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for</a:t>
            </a:r>
            <a:r>
              <a:rPr sz="3000" spc="-3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project</a:t>
            </a:r>
            <a:endParaRPr sz="30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30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600" dirty="0">
                <a:latin typeface="Gill Sans MT"/>
                <a:cs typeface="Gill Sans MT"/>
              </a:rPr>
              <a:t>Include</a:t>
            </a:r>
            <a:r>
              <a:rPr sz="2600" spc="-3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timeline</a:t>
            </a:r>
            <a:r>
              <a:rPr sz="2600" spc="-3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table</a:t>
            </a:r>
            <a:r>
              <a:rPr sz="2600" spc="-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if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it</a:t>
            </a:r>
            <a:r>
              <a:rPr sz="2600" spc="-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is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useful.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339852"/>
            <a:ext cx="6976871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Research</a:t>
            </a:r>
            <a:r>
              <a:rPr spc="-110" dirty="0"/>
              <a:t> </a:t>
            </a:r>
            <a:r>
              <a:rPr dirty="0"/>
              <a:t>Design</a:t>
            </a:r>
            <a:r>
              <a:rPr spc="-120" dirty="0"/>
              <a:t> </a:t>
            </a:r>
            <a:r>
              <a:rPr dirty="0"/>
              <a:t>&amp;</a:t>
            </a:r>
            <a:r>
              <a:rPr spc="-130" dirty="0"/>
              <a:t> </a:t>
            </a:r>
            <a:r>
              <a:rPr spc="-10" dirty="0"/>
              <a:t>Methods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4036" y="1343659"/>
            <a:ext cx="7197725" cy="445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>
              <a:lnSpc>
                <a:spcPts val="3420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</a:tabLst>
            </a:pPr>
            <a:r>
              <a:rPr sz="30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Important</a:t>
            </a:r>
            <a:r>
              <a:rPr sz="3000" u="none" spc="-10" dirty="0">
                <a:latin typeface="Gill Sans MT"/>
                <a:cs typeface="Gill Sans MT"/>
              </a:rPr>
              <a:t>:</a:t>
            </a:r>
            <a:endParaRPr sz="3000">
              <a:latin typeface="Gill Sans MT"/>
              <a:cs typeface="Gill Sans MT"/>
            </a:endParaRPr>
          </a:p>
          <a:p>
            <a:pPr marL="295910" marR="5080">
              <a:lnSpc>
                <a:spcPts val="3240"/>
              </a:lnSpc>
              <a:spcBef>
                <a:spcPts val="225"/>
              </a:spcBef>
            </a:pPr>
            <a:r>
              <a:rPr sz="3000" dirty="0">
                <a:latin typeface="Gill Sans MT"/>
                <a:cs typeface="Gill Sans MT"/>
              </a:rPr>
              <a:t>Document</a:t>
            </a:r>
            <a:r>
              <a:rPr sz="3000" spc="-8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that</a:t>
            </a:r>
            <a:r>
              <a:rPr sz="3000" spc="-8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you</a:t>
            </a:r>
            <a:r>
              <a:rPr sz="3000" spc="-8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have</a:t>
            </a:r>
            <a:r>
              <a:rPr sz="3000" spc="-7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considered</a:t>
            </a:r>
            <a:r>
              <a:rPr sz="3000" spc="-8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and</a:t>
            </a:r>
            <a:r>
              <a:rPr sz="3000" spc="-90" dirty="0">
                <a:latin typeface="Gill Sans MT"/>
                <a:cs typeface="Gill Sans MT"/>
              </a:rPr>
              <a:t> </a:t>
            </a:r>
            <a:r>
              <a:rPr sz="3000" spc="-25" dirty="0">
                <a:latin typeface="Gill Sans MT"/>
                <a:cs typeface="Gill Sans MT"/>
              </a:rPr>
              <a:t>can </a:t>
            </a:r>
            <a:r>
              <a:rPr sz="3000" dirty="0">
                <a:latin typeface="Gill Sans MT"/>
                <a:cs typeface="Gill Sans MT"/>
              </a:rPr>
              <a:t>meet</a:t>
            </a:r>
            <a:r>
              <a:rPr sz="3000" spc="-9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any</a:t>
            </a:r>
            <a:r>
              <a:rPr sz="3000" spc="-9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applicable</a:t>
            </a:r>
            <a:r>
              <a:rPr sz="3000" spc="-9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University</a:t>
            </a:r>
            <a:r>
              <a:rPr sz="3000" spc="-80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regulations, </a:t>
            </a:r>
            <a:r>
              <a:rPr sz="3000" dirty="0">
                <a:latin typeface="Gill Sans MT"/>
                <a:cs typeface="Gill Sans MT"/>
              </a:rPr>
              <a:t>for</a:t>
            </a:r>
            <a:r>
              <a:rPr sz="3000" spc="-40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example</a:t>
            </a:r>
            <a:endParaRPr sz="30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22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800" dirty="0">
                <a:latin typeface="Gill Sans MT"/>
                <a:cs typeface="Gill Sans MT"/>
              </a:rPr>
              <a:t>Animal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Care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and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Use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(IACUC)</a:t>
            </a:r>
            <a:endParaRPr sz="28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26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800" dirty="0">
                <a:latin typeface="Gill Sans MT"/>
                <a:cs typeface="Gill Sans MT"/>
              </a:rPr>
              <a:t>Biosafety</a:t>
            </a:r>
            <a:r>
              <a:rPr sz="2800" spc="-12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(IBC)</a:t>
            </a:r>
            <a:endParaRPr sz="28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26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800" dirty="0">
                <a:latin typeface="Gill Sans MT"/>
                <a:cs typeface="Gill Sans MT"/>
              </a:rPr>
              <a:t>Conflict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of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Interest</a:t>
            </a:r>
            <a:endParaRPr sz="28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265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800" dirty="0">
                <a:latin typeface="Gill Sans MT"/>
                <a:cs typeface="Gill Sans MT"/>
              </a:rPr>
              <a:t>Human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Subjects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(IRB).</a:t>
            </a:r>
            <a:endParaRPr sz="2800">
              <a:latin typeface="Gill Sans MT"/>
              <a:cs typeface="Gill Sans MT"/>
            </a:endParaRPr>
          </a:p>
          <a:p>
            <a:pPr marL="295910" marR="976630" indent="-283845">
              <a:lnSpc>
                <a:spcPts val="3240"/>
              </a:lnSpc>
              <a:spcBef>
                <a:spcPts val="64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</a:tabLst>
            </a:pPr>
            <a:r>
              <a:rPr sz="3000" spc="-20" dirty="0">
                <a:latin typeface="Gill Sans MT"/>
                <a:cs typeface="Gill Sans MT"/>
              </a:rPr>
              <a:t>See: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Office</a:t>
            </a:r>
            <a:r>
              <a:rPr sz="3000" spc="1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of</a:t>
            </a:r>
            <a:r>
              <a:rPr sz="3000" spc="-10" dirty="0">
                <a:latin typeface="Gill Sans MT"/>
                <a:cs typeface="Gill Sans MT"/>
              </a:rPr>
              <a:t> </a:t>
            </a:r>
            <a:r>
              <a:rPr sz="3000" spc="-20" dirty="0">
                <a:latin typeface="Gill Sans MT"/>
                <a:cs typeface="Gill Sans MT"/>
              </a:rPr>
              <a:t>Research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Administration </a:t>
            </a:r>
            <a:r>
              <a:rPr sz="30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Gill Sans MT"/>
                <a:cs typeface="Gill Sans MT"/>
                <a:hlinkClick r:id="rId3"/>
              </a:rPr>
              <a:t>http://ora.missouristate.edu/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339852"/>
            <a:ext cx="6449567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Other</a:t>
            </a:r>
            <a:r>
              <a:rPr spc="-105" dirty="0"/>
              <a:t> </a:t>
            </a:r>
            <a:r>
              <a:rPr dirty="0"/>
              <a:t>Sources</a:t>
            </a:r>
            <a:r>
              <a:rPr spc="-10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10" dirty="0"/>
              <a:t>Funding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136" y="1464056"/>
            <a:ext cx="7201534" cy="423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marR="542925" indent="-28257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Any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efforts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secure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external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funding, 	</a:t>
            </a:r>
            <a:r>
              <a:rPr sz="3200" dirty="0">
                <a:latin typeface="Gill Sans MT"/>
                <a:cs typeface="Gill Sans MT"/>
              </a:rPr>
              <a:t>even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if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unsuccessful.</a:t>
            </a:r>
            <a:endParaRPr sz="3200"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Internal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(or</a:t>
            </a:r>
            <a:r>
              <a:rPr sz="3200" spc="-1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External)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Cost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Sharing.</a:t>
            </a:r>
            <a:endParaRPr sz="3200">
              <a:latin typeface="Gill Sans MT"/>
              <a:cs typeface="Gill Sans MT"/>
            </a:endParaRPr>
          </a:p>
          <a:p>
            <a:pPr marL="294640" marR="72771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If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being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used</a:t>
            </a:r>
            <a:r>
              <a:rPr sz="3200" spc="-2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as</a:t>
            </a:r>
            <a:r>
              <a:rPr sz="3200" spc="-3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“seed”</a:t>
            </a:r>
            <a:r>
              <a:rPr sz="3200" spc="-15" dirty="0">
                <a:latin typeface="Gill Sans MT"/>
                <a:cs typeface="Gill Sans MT"/>
              </a:rPr>
              <a:t> </a:t>
            </a:r>
            <a:r>
              <a:rPr sz="3200" spc="-60" dirty="0">
                <a:latin typeface="Gill Sans MT"/>
                <a:cs typeface="Gill Sans MT"/>
              </a:rPr>
              <a:t>money,</a:t>
            </a:r>
            <a:r>
              <a:rPr sz="3200" spc="-36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discuss 	</a:t>
            </a:r>
            <a:r>
              <a:rPr sz="3200" dirty="0">
                <a:latin typeface="Gill Sans MT"/>
                <a:cs typeface="Gill Sans MT"/>
              </a:rPr>
              <a:t>future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sources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of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funds.</a:t>
            </a:r>
            <a:endParaRPr sz="3200"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Department</a:t>
            </a:r>
            <a:r>
              <a:rPr sz="3200" spc="-2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support.</a:t>
            </a:r>
            <a:endParaRPr sz="3200">
              <a:latin typeface="Gill Sans MT"/>
              <a:cs typeface="Gill Sans MT"/>
            </a:endParaRPr>
          </a:p>
          <a:p>
            <a:pPr marL="294640" marR="5080" indent="-282575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College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support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(e.g.</a:t>
            </a:r>
            <a:r>
              <a:rPr sz="3200" spc="-33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if</a:t>
            </a:r>
            <a:r>
              <a:rPr sz="3200" spc="-1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applying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for</a:t>
            </a:r>
            <a:r>
              <a:rPr sz="3200" spc="-10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an 	</a:t>
            </a:r>
            <a:r>
              <a:rPr sz="3200" spc="-20" dirty="0">
                <a:latin typeface="Gill Sans MT"/>
                <a:cs typeface="Gill Sans MT"/>
              </a:rPr>
              <a:t>FRG,</a:t>
            </a:r>
            <a:r>
              <a:rPr sz="3200" spc="-31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new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faculty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summer</a:t>
            </a:r>
            <a:r>
              <a:rPr sz="3200" spc="-2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salary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support).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339852"/>
            <a:ext cx="5681471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Previous</a:t>
            </a:r>
            <a:r>
              <a:rPr spc="-160" dirty="0"/>
              <a:t> </a:t>
            </a:r>
            <a:r>
              <a:rPr dirty="0"/>
              <a:t>MSU</a:t>
            </a:r>
            <a:r>
              <a:rPr spc="-145" dirty="0"/>
              <a:t> </a:t>
            </a:r>
            <a:r>
              <a:rPr spc="-10" dirty="0"/>
              <a:t>Funding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136" y="1467104"/>
            <a:ext cx="698754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marR="233679" indent="-28257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295910" algn="l"/>
              </a:tabLst>
            </a:pPr>
            <a:r>
              <a:rPr sz="2800" dirty="0">
                <a:latin typeface="Gill Sans MT"/>
                <a:cs typeface="Gill Sans MT"/>
              </a:rPr>
              <a:t>Support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and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specific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outcomes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(manuscripts, 	</a:t>
            </a:r>
            <a:r>
              <a:rPr sz="2800" spc="-20" dirty="0">
                <a:latin typeface="Gill Sans MT"/>
                <a:cs typeface="Gill Sans MT"/>
              </a:rPr>
              <a:t>presentations,</a:t>
            </a:r>
            <a:r>
              <a:rPr sz="2800" spc="-27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other</a:t>
            </a:r>
            <a:r>
              <a:rPr sz="2800" spc="3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dissemination).</a:t>
            </a:r>
            <a:endParaRPr sz="2800">
              <a:latin typeface="Gill Sans MT"/>
              <a:cs typeface="Gill Sans MT"/>
            </a:endParaRPr>
          </a:p>
          <a:p>
            <a:pPr marL="294640" marR="508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295910" algn="l"/>
              </a:tabLst>
            </a:pPr>
            <a:r>
              <a:rPr sz="2800" dirty="0">
                <a:latin typeface="Gill Sans MT"/>
                <a:cs typeface="Gill Sans MT"/>
              </a:rPr>
              <a:t>Show</a:t>
            </a:r>
            <a:r>
              <a:rPr sz="2800" spc="-12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how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you’ve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been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a</a:t>
            </a:r>
            <a:r>
              <a:rPr sz="2800" spc="-2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“good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investment”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-35" dirty="0">
                <a:latin typeface="Gill Sans MT"/>
                <a:cs typeface="Gill Sans MT"/>
              </a:rPr>
              <a:t>in 	</a:t>
            </a:r>
            <a:r>
              <a:rPr sz="2800" dirty="0">
                <a:latin typeface="Gill Sans MT"/>
                <a:cs typeface="Gill Sans MT"/>
              </a:rPr>
              <a:t>the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past.</a:t>
            </a:r>
            <a:endParaRPr sz="2800"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295275" algn="l"/>
              </a:tabLst>
            </a:pPr>
            <a:r>
              <a:rPr sz="2800" dirty="0">
                <a:latin typeface="Gill Sans MT"/>
                <a:cs typeface="Gill Sans MT"/>
              </a:rPr>
              <a:t>Suggest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using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table</a:t>
            </a:r>
            <a:endParaRPr sz="2800">
              <a:latin typeface="Gill Sans MT"/>
              <a:cs typeface="Gill Sans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93850" y="3803650"/>
          <a:ext cx="6400800" cy="1045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6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Funding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Outcome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" y="0"/>
            <a:ext cx="9142730" cy="6858000"/>
            <a:chOff x="1714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32" y="36576"/>
              <a:ext cx="3226307" cy="11079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6723" y="277380"/>
              <a:ext cx="3758183" cy="70712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5539" y="167132"/>
            <a:ext cx="591502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FRG</a:t>
            </a:r>
            <a:r>
              <a:rPr sz="3900" spc="-45" dirty="0"/>
              <a:t> </a:t>
            </a:r>
            <a:r>
              <a:rPr sz="3900" dirty="0"/>
              <a:t>Budget</a:t>
            </a:r>
            <a:r>
              <a:rPr sz="3900" spc="-50" dirty="0"/>
              <a:t> </a:t>
            </a:r>
            <a:r>
              <a:rPr sz="2400" dirty="0"/>
              <a:t>(SFF</a:t>
            </a:r>
            <a:r>
              <a:rPr sz="2400" spc="-40" dirty="0"/>
              <a:t> </a:t>
            </a:r>
            <a:r>
              <a:rPr sz="2400" dirty="0"/>
              <a:t>is</a:t>
            </a:r>
            <a:r>
              <a:rPr sz="2400" spc="-30" dirty="0"/>
              <a:t> </a:t>
            </a:r>
            <a:r>
              <a:rPr sz="2400" dirty="0"/>
              <a:t>just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25" dirty="0"/>
              <a:t> </a:t>
            </a:r>
            <a:r>
              <a:rPr sz="2400" dirty="0"/>
              <a:t>set</a:t>
            </a:r>
            <a:r>
              <a:rPr sz="2400" spc="-25" dirty="0"/>
              <a:t> </a:t>
            </a:r>
            <a:r>
              <a:rPr sz="2400" spc="-10" dirty="0"/>
              <a:t>stipend)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145539" y="1153160"/>
            <a:ext cx="7813675" cy="5062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70"/>
              </a:lnSpc>
              <a:spcBef>
                <a:spcPts val="95"/>
              </a:spcBef>
            </a:pPr>
            <a:r>
              <a:rPr sz="2800" dirty="0">
                <a:latin typeface="Gill Sans MT"/>
                <a:cs typeface="Gill Sans MT"/>
              </a:rPr>
              <a:t>$7500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Maximum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–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download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fill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out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Budget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Page.</a:t>
            </a:r>
            <a:endParaRPr sz="2400">
              <a:latin typeface="Gill Sans MT"/>
              <a:cs typeface="Gill Sans MT"/>
            </a:endParaRPr>
          </a:p>
          <a:p>
            <a:pPr marL="377190" indent="-282575">
              <a:lnSpc>
                <a:spcPts val="372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377190" algn="l"/>
              </a:tabLst>
            </a:pPr>
            <a:r>
              <a:rPr sz="3200" dirty="0">
                <a:latin typeface="Gill Sans MT"/>
                <a:cs typeface="Gill Sans MT"/>
              </a:rPr>
              <a:t>Salaries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and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Benefits</a:t>
            </a:r>
            <a:endParaRPr sz="3200">
              <a:latin typeface="Gill Sans MT"/>
              <a:cs typeface="Gill Sans MT"/>
            </a:endParaRPr>
          </a:p>
          <a:p>
            <a:pPr marL="377190" indent="-282575">
              <a:lnSpc>
                <a:spcPts val="3329"/>
              </a:lnSpc>
              <a:buClr>
                <a:srgbClr val="3891A7"/>
              </a:buClr>
              <a:buSzPct val="91071"/>
              <a:buFont typeface="Wingdings 2"/>
              <a:buChar char=""/>
              <a:tabLst>
                <a:tab pos="377190" algn="l"/>
              </a:tabLst>
            </a:pPr>
            <a:r>
              <a:rPr sz="2800" spc="-20" dirty="0">
                <a:latin typeface="Gill Sans MT"/>
                <a:cs typeface="Gill Sans MT"/>
              </a:rPr>
              <a:t>GAs,</a:t>
            </a:r>
            <a:r>
              <a:rPr sz="2800" spc="-2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staff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salaries,</a:t>
            </a:r>
            <a:r>
              <a:rPr sz="2800" spc="-2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outside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personnel</a:t>
            </a:r>
            <a:endParaRPr sz="2800">
              <a:latin typeface="Gill Sans MT"/>
              <a:cs typeface="Gill Sans MT"/>
            </a:endParaRPr>
          </a:p>
          <a:p>
            <a:pPr marL="652780" lvl="1" indent="-236854"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Verdana"/>
              <a:buChar char="◦"/>
              <a:tabLst>
                <a:tab pos="652780" algn="l"/>
              </a:tabLst>
            </a:pPr>
            <a:r>
              <a:rPr sz="2400" dirty="0">
                <a:latin typeface="Gill Sans MT"/>
                <a:cs typeface="Gill Sans MT"/>
              </a:rPr>
              <a:t>Can’t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fund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pay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course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buy-out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PI.</a:t>
            </a:r>
            <a:endParaRPr sz="2400">
              <a:latin typeface="Gill Sans MT"/>
              <a:cs typeface="Gill Sans MT"/>
            </a:endParaRPr>
          </a:p>
          <a:p>
            <a:pPr marL="652780" marR="38735" lvl="1" indent="-236854">
              <a:lnSpc>
                <a:spcPts val="2300"/>
              </a:lnSpc>
              <a:spcBef>
                <a:spcPts val="585"/>
              </a:spcBef>
              <a:buClr>
                <a:srgbClr val="3891A7"/>
              </a:buClr>
              <a:buFont typeface="Verdana"/>
              <a:buChar char="◦"/>
              <a:tabLst>
                <a:tab pos="652780" algn="l"/>
              </a:tabLst>
            </a:pPr>
            <a:r>
              <a:rPr sz="2400" dirty="0">
                <a:latin typeface="Gill Sans MT"/>
                <a:cs typeface="Gill Sans MT"/>
              </a:rPr>
              <a:t>Can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fund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GAs,</a:t>
            </a:r>
            <a:r>
              <a:rPr sz="2400" spc="-2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student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workers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(hourly),</a:t>
            </a:r>
            <a:r>
              <a:rPr sz="2400" spc="-2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other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workers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participate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project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(not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relieve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your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work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so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you </a:t>
            </a:r>
            <a:r>
              <a:rPr sz="2400" dirty="0">
                <a:latin typeface="Gill Sans MT"/>
                <a:cs typeface="Gill Sans MT"/>
              </a:rPr>
              <a:t>can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do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research).</a:t>
            </a:r>
            <a:endParaRPr sz="2400">
              <a:latin typeface="Gill Sans MT"/>
              <a:cs typeface="Gill Sans MT"/>
            </a:endParaRPr>
          </a:p>
          <a:p>
            <a:pPr marL="377190" indent="-282575">
              <a:lnSpc>
                <a:spcPts val="3300"/>
              </a:lnSpc>
              <a:buClr>
                <a:srgbClr val="3891A7"/>
              </a:buClr>
              <a:buSzPct val="91071"/>
              <a:buFont typeface="Wingdings 2"/>
              <a:buChar char=""/>
              <a:tabLst>
                <a:tab pos="377190" algn="l"/>
              </a:tabLst>
            </a:pPr>
            <a:r>
              <a:rPr sz="2800" dirty="0">
                <a:latin typeface="Gill Sans MT"/>
                <a:cs typeface="Gill Sans MT"/>
              </a:rPr>
              <a:t>Some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reviewers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favor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proposals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involving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students.</a:t>
            </a:r>
            <a:endParaRPr sz="2800">
              <a:latin typeface="Gill Sans MT"/>
              <a:cs typeface="Gill Sans MT"/>
            </a:endParaRPr>
          </a:p>
          <a:p>
            <a:pPr marL="652145" marR="407034" lvl="1" indent="-236854">
              <a:lnSpc>
                <a:spcPts val="23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652145" algn="l"/>
              </a:tabLst>
            </a:pPr>
            <a:r>
              <a:rPr sz="2400" dirty="0">
                <a:latin typeface="Gill Sans MT"/>
                <a:cs typeface="Gill Sans MT"/>
              </a:rPr>
              <a:t>If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GA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requested,</a:t>
            </a:r>
            <a:r>
              <a:rPr sz="2400" spc="-2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it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also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important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show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the </a:t>
            </a:r>
            <a:r>
              <a:rPr sz="2400" spc="-10" dirty="0">
                <a:latin typeface="Gill Sans MT"/>
                <a:cs typeface="Gill Sans MT"/>
              </a:rPr>
              <a:t>educational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benefits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participating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your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project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for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grad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student.</a:t>
            </a:r>
            <a:endParaRPr sz="2400">
              <a:latin typeface="Gill Sans MT"/>
              <a:cs typeface="Gill Sans MT"/>
            </a:endParaRPr>
          </a:p>
          <a:p>
            <a:pPr marL="652145" marR="5080" lvl="1" indent="-236854">
              <a:lnSpc>
                <a:spcPts val="2300"/>
              </a:lnSpc>
              <a:spcBef>
                <a:spcPts val="610"/>
              </a:spcBef>
              <a:buClr>
                <a:srgbClr val="3891A7"/>
              </a:buClr>
              <a:buFont typeface="Verdana"/>
              <a:buChar char="◦"/>
              <a:tabLst>
                <a:tab pos="652145" algn="l"/>
              </a:tabLst>
            </a:pPr>
            <a:r>
              <a:rPr sz="2400" dirty="0">
                <a:latin typeface="Gill Sans MT"/>
                <a:cs typeface="Gill Sans MT"/>
              </a:rPr>
              <a:t>This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factor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can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be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used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extra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boost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if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ultimately </a:t>
            </a:r>
            <a:r>
              <a:rPr sz="2400" dirty="0">
                <a:latin typeface="Gill Sans MT"/>
                <a:cs typeface="Gill Sans MT"/>
              </a:rPr>
              <a:t>plan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apply</a:t>
            </a:r>
            <a:r>
              <a:rPr sz="2400" spc="-10" dirty="0">
                <a:latin typeface="Gill Sans MT"/>
                <a:cs typeface="Gill Sans MT"/>
              </a:rPr>
              <a:t> for</a:t>
            </a:r>
            <a:r>
              <a:rPr sz="2400" spc="-2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AREA</a:t>
            </a:r>
            <a:r>
              <a:rPr sz="2400" spc="-10" dirty="0">
                <a:latin typeface="Gill Sans MT"/>
                <a:cs typeface="Gill Sans MT"/>
              </a:rPr>
              <a:t> funds.</a:t>
            </a:r>
            <a:endParaRPr sz="2400">
              <a:latin typeface="Gill Sans MT"/>
              <a:cs typeface="Gill Sans MT"/>
            </a:endParaRPr>
          </a:p>
          <a:p>
            <a:pPr marL="652780" lvl="1" indent="-236854"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Verdana"/>
              <a:buChar char="◦"/>
              <a:tabLst>
                <a:tab pos="652780" algn="l"/>
              </a:tabLst>
            </a:pPr>
            <a:r>
              <a:rPr sz="2400" dirty="0">
                <a:latin typeface="Gill Sans MT"/>
                <a:cs typeface="Gill Sans MT"/>
              </a:rPr>
              <a:t>You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must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cover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both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GA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stipend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fee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waiver.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339852"/>
            <a:ext cx="2261615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Budget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5436" y="1381760"/>
            <a:ext cx="7754620" cy="3761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295275" algn="l"/>
              </a:tabLst>
            </a:pPr>
            <a:r>
              <a:rPr sz="2800" spc="-10" dirty="0">
                <a:latin typeface="Gill Sans MT"/>
                <a:cs typeface="Gill Sans MT"/>
              </a:rPr>
              <a:t>Equipment</a:t>
            </a:r>
            <a:endParaRPr sz="2800" dirty="0">
              <a:latin typeface="Gill Sans MT"/>
              <a:cs typeface="Gill Sans MT"/>
            </a:endParaRPr>
          </a:p>
          <a:p>
            <a:pPr marL="570865" lvl="1" indent="-236854"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dirty="0">
                <a:latin typeface="Gill Sans MT"/>
                <a:cs typeface="Gill Sans MT"/>
              </a:rPr>
              <a:t>Separate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categories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Purchase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Repair.</a:t>
            </a:r>
            <a:endParaRPr sz="2400" dirty="0">
              <a:latin typeface="Gill Sans MT"/>
              <a:cs typeface="Gill Sans MT"/>
            </a:endParaRPr>
          </a:p>
          <a:p>
            <a:pPr marL="570230" marR="83820" lvl="1" indent="-236220">
              <a:lnSpc>
                <a:spcPts val="2300"/>
              </a:lnSpc>
              <a:spcBef>
                <a:spcPts val="58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400" dirty="0">
                <a:latin typeface="Gill Sans MT"/>
                <a:cs typeface="Gill Sans MT"/>
              </a:rPr>
              <a:t>Demonstrate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equipment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essential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as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well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as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clear, </a:t>
            </a:r>
            <a:r>
              <a:rPr sz="2400" dirty="0">
                <a:latin typeface="Gill Sans MT"/>
                <a:cs typeface="Gill Sans MT"/>
              </a:rPr>
              <a:t>direct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relationship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proposed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project:</a:t>
            </a:r>
            <a:r>
              <a:rPr sz="2400" spc="-2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this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not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in </a:t>
            </a:r>
            <a:r>
              <a:rPr sz="2400" dirty="0">
                <a:latin typeface="Gill Sans MT"/>
                <a:cs typeface="Gill Sans MT"/>
              </a:rPr>
              <a:t>addition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your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start-up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money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equip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your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lab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-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it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50" dirty="0">
                <a:latin typeface="Gill Sans MT"/>
                <a:cs typeface="Gill Sans MT"/>
              </a:rPr>
              <a:t>a </a:t>
            </a:r>
            <a:r>
              <a:rPr sz="2400" dirty="0">
                <a:latin typeface="Gill Sans MT"/>
                <a:cs typeface="Gill Sans MT"/>
              </a:rPr>
              <a:t>project</a:t>
            </a:r>
            <a:r>
              <a:rPr sz="2400" spc="-10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proposal.</a:t>
            </a:r>
            <a:endParaRPr sz="2400" dirty="0">
              <a:latin typeface="Gill Sans MT"/>
              <a:cs typeface="Gill Sans MT"/>
            </a:endParaRPr>
          </a:p>
          <a:p>
            <a:pPr marL="570230" marR="756285" lvl="1" indent="-236220">
              <a:lnSpc>
                <a:spcPct val="80000"/>
              </a:lnSpc>
              <a:spcBef>
                <a:spcPts val="63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400" dirty="0">
                <a:latin typeface="Gill Sans MT"/>
                <a:cs typeface="Gill Sans MT"/>
              </a:rPr>
              <a:t>Document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that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equipment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isn’t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available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via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another </a:t>
            </a:r>
            <a:r>
              <a:rPr sz="2400" dirty="0">
                <a:latin typeface="Gill Sans MT"/>
                <a:cs typeface="Gill Sans MT"/>
              </a:rPr>
              <a:t>source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(Dept.,</a:t>
            </a:r>
            <a:r>
              <a:rPr sz="2400" spc="-2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ETC,</a:t>
            </a:r>
            <a:r>
              <a:rPr sz="2400" spc="-2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Meyer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Library,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etc.).</a:t>
            </a:r>
            <a:endParaRPr sz="2400" dirty="0">
              <a:latin typeface="Gill Sans MT"/>
              <a:cs typeface="Gill Sans MT"/>
            </a:endParaRPr>
          </a:p>
          <a:p>
            <a:pPr marL="570865" lvl="1" indent="-236854"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dirty="0">
                <a:latin typeface="Gill Sans MT"/>
                <a:cs typeface="Gill Sans MT"/>
              </a:rPr>
              <a:t>Describe</a:t>
            </a:r>
            <a:r>
              <a:rPr sz="2400" spc="-1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future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use,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after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project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completion.</a:t>
            </a:r>
            <a:endParaRPr sz="2400" dirty="0">
              <a:latin typeface="Gill Sans MT"/>
              <a:cs typeface="Gill Sans MT"/>
            </a:endParaRPr>
          </a:p>
          <a:p>
            <a:pPr marL="570230" marR="5080" lvl="1" indent="-236220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906770" algn="l"/>
              </a:tabLst>
            </a:pPr>
            <a:r>
              <a:rPr sz="2400" dirty="0">
                <a:latin typeface="Gill Sans MT"/>
                <a:cs typeface="Gill Sans MT"/>
              </a:rPr>
              <a:t>Provide</a:t>
            </a:r>
            <a:r>
              <a:rPr sz="2400" spc="-1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current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pricing,</a:t>
            </a:r>
            <a:r>
              <a:rPr sz="2400" spc="-2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if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over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$</a:t>
            </a:r>
            <a:r>
              <a:rPr sz="2400" spc="-10">
                <a:latin typeface="Gill Sans MT"/>
                <a:cs typeface="Gill Sans MT"/>
              </a:rPr>
              <a:t>1000,</a:t>
            </a:r>
            <a:r>
              <a:rPr lang="en-US" sz="2400" spc="-10">
                <a:latin typeface="Gill Sans MT"/>
                <a:cs typeface="Gill Sans MT"/>
              </a:rPr>
              <a:t> i</a:t>
            </a:r>
            <a:r>
              <a:rPr sz="2400">
                <a:latin typeface="Gill Sans MT"/>
                <a:cs typeface="Gill Sans MT"/>
              </a:rPr>
              <a:t>nclude</a:t>
            </a:r>
            <a:r>
              <a:rPr sz="2400" spc="-5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at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least </a:t>
            </a:r>
            <a:r>
              <a:rPr sz="2400" dirty="0">
                <a:latin typeface="Gill Sans MT"/>
                <a:cs typeface="Gill Sans MT"/>
              </a:rPr>
              <a:t>one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vendor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quote.</a:t>
            </a:r>
            <a:endParaRPr sz="24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2" y="36576"/>
            <a:ext cx="2055875" cy="11079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1739" y="167132"/>
            <a:ext cx="14204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0" dirty="0"/>
              <a:t>Budget</a:t>
            </a:r>
            <a:endParaRPr sz="3900"/>
          </a:p>
        </p:txBody>
      </p:sp>
      <p:sp>
        <p:nvSpPr>
          <p:cNvPr id="4" name="object 4"/>
          <p:cNvSpPr txBox="1"/>
          <p:nvPr/>
        </p:nvSpPr>
        <p:spPr>
          <a:xfrm>
            <a:off x="1145539" y="909320"/>
            <a:ext cx="7574280" cy="5368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Gill Sans MT"/>
                <a:cs typeface="Gill Sans MT"/>
              </a:rPr>
              <a:t>Operations</a:t>
            </a:r>
            <a:endParaRPr sz="3200">
              <a:latin typeface="Gill Sans MT"/>
              <a:cs typeface="Gill Sans MT"/>
            </a:endParaRPr>
          </a:p>
          <a:p>
            <a:pPr marL="509270" lvl="1" indent="-342900">
              <a:lnSpc>
                <a:spcPct val="100000"/>
              </a:lnSpc>
              <a:spcBef>
                <a:spcPts val="55"/>
              </a:spcBef>
              <a:buClr>
                <a:srgbClr val="3891A7"/>
              </a:buClr>
              <a:buFont typeface="Verdana"/>
              <a:buChar char="◦"/>
              <a:tabLst>
                <a:tab pos="509270" algn="l"/>
              </a:tabLst>
            </a:pPr>
            <a:r>
              <a:rPr sz="2400" spc="-10" dirty="0">
                <a:latin typeface="Gill Sans MT"/>
                <a:cs typeface="Gill Sans MT"/>
              </a:rPr>
              <a:t>Supplies</a:t>
            </a:r>
            <a:endParaRPr sz="2400">
              <a:latin typeface="Gill Sans MT"/>
              <a:cs typeface="Gill Sans MT"/>
            </a:endParaRPr>
          </a:p>
          <a:p>
            <a:pPr marL="1001394" marR="309245" lvl="2" indent="-342900">
              <a:lnSpc>
                <a:spcPct val="80000"/>
              </a:lnSpc>
              <a:spcBef>
                <a:spcPts val="495"/>
              </a:spcBef>
              <a:buClr>
                <a:srgbClr val="FDB809"/>
              </a:buClr>
              <a:buFont typeface="Wingdings 2"/>
              <a:buChar char=""/>
              <a:tabLst>
                <a:tab pos="1001394" algn="l"/>
              </a:tabLst>
            </a:pPr>
            <a:r>
              <a:rPr sz="2000" dirty="0">
                <a:latin typeface="Gill Sans MT"/>
                <a:cs typeface="Gill Sans MT"/>
              </a:rPr>
              <a:t>Must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show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how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postage,</a:t>
            </a:r>
            <a:r>
              <a:rPr sz="2000" spc="-229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paper,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skull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caps,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test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protocols,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etc. </a:t>
            </a:r>
            <a:r>
              <a:rPr sz="2000" dirty="0">
                <a:latin typeface="Gill Sans MT"/>
                <a:cs typeface="Gill Sans MT"/>
              </a:rPr>
              <a:t>are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directly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related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critical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for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project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well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as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the </a:t>
            </a:r>
            <a:r>
              <a:rPr sz="2000" spc="-10" dirty="0">
                <a:latin typeface="Gill Sans MT"/>
                <a:cs typeface="Gill Sans MT"/>
              </a:rPr>
              <a:t>unavailability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from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Department.</a:t>
            </a:r>
            <a:endParaRPr sz="2000">
              <a:latin typeface="Gill Sans MT"/>
              <a:cs typeface="Gill Sans MT"/>
            </a:endParaRPr>
          </a:p>
          <a:p>
            <a:pPr marL="509270" lvl="1" indent="-342900">
              <a:lnSpc>
                <a:spcPct val="100000"/>
              </a:lnSpc>
              <a:spcBef>
                <a:spcPts val="10"/>
              </a:spcBef>
              <a:buClr>
                <a:srgbClr val="3891A7"/>
              </a:buClr>
              <a:buFont typeface="Verdana"/>
              <a:buChar char="◦"/>
              <a:tabLst>
                <a:tab pos="509270" algn="l"/>
              </a:tabLst>
            </a:pPr>
            <a:r>
              <a:rPr sz="2400" spc="-10" dirty="0">
                <a:latin typeface="Gill Sans MT"/>
                <a:cs typeface="Gill Sans MT"/>
              </a:rPr>
              <a:t>Services</a:t>
            </a:r>
            <a:endParaRPr sz="2400">
              <a:latin typeface="Gill Sans MT"/>
              <a:cs typeface="Gill Sans MT"/>
            </a:endParaRPr>
          </a:p>
          <a:p>
            <a:pPr marL="1001394" marR="5080" lvl="2" indent="-342900">
              <a:lnSpc>
                <a:spcPct val="80000"/>
              </a:lnSpc>
              <a:spcBef>
                <a:spcPts val="495"/>
              </a:spcBef>
              <a:buClr>
                <a:srgbClr val="FDB809"/>
              </a:buClr>
              <a:buFont typeface="Wingdings 2"/>
              <a:buChar char=""/>
              <a:tabLst>
                <a:tab pos="1001394" algn="l"/>
              </a:tabLst>
            </a:pPr>
            <a:r>
              <a:rPr sz="2000" dirty="0">
                <a:latin typeface="Gill Sans MT"/>
                <a:cs typeface="Gill Sans MT"/>
              </a:rPr>
              <a:t>Ditto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computer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programming,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library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services, graphics/illustration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services,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etc.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are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directly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critically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related.</a:t>
            </a:r>
            <a:endParaRPr sz="2000">
              <a:latin typeface="Gill Sans MT"/>
              <a:cs typeface="Gill Sans MT"/>
            </a:endParaRPr>
          </a:p>
          <a:p>
            <a:pPr marL="509270" lvl="1" indent="-342900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Font typeface="Verdana"/>
              <a:buChar char="◦"/>
              <a:tabLst>
                <a:tab pos="509270" algn="l"/>
              </a:tabLst>
            </a:pPr>
            <a:r>
              <a:rPr sz="2400" spc="-10" dirty="0">
                <a:latin typeface="Gill Sans MT"/>
                <a:cs typeface="Gill Sans MT"/>
              </a:rPr>
              <a:t>Travel</a:t>
            </a:r>
            <a:endParaRPr sz="2400">
              <a:latin typeface="Gill Sans MT"/>
              <a:cs typeface="Gill Sans MT"/>
            </a:endParaRPr>
          </a:p>
          <a:p>
            <a:pPr marL="1001394" marR="1017905" lvl="2" indent="-342900">
              <a:lnSpc>
                <a:spcPct val="80000"/>
              </a:lnSpc>
              <a:spcBef>
                <a:spcPts val="500"/>
              </a:spcBef>
              <a:buClr>
                <a:srgbClr val="FDB809"/>
              </a:buClr>
              <a:buFont typeface="Wingdings 2"/>
              <a:buChar char=""/>
              <a:tabLst>
                <a:tab pos="1001394" algn="l"/>
              </a:tabLst>
            </a:pPr>
            <a:r>
              <a:rPr sz="2000" dirty="0">
                <a:latin typeface="Gill Sans MT"/>
                <a:cs typeface="Gill Sans MT"/>
              </a:rPr>
              <a:t>Necessary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conduct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40" dirty="0">
                <a:latin typeface="Gill Sans MT"/>
                <a:cs typeface="Gill Sans MT"/>
              </a:rPr>
              <a:t>study,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such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travel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data </a:t>
            </a:r>
            <a:r>
              <a:rPr sz="2000" dirty="0">
                <a:latin typeface="Gill Sans MT"/>
                <a:cs typeface="Gill Sans MT"/>
              </a:rPr>
              <a:t>collection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sites,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travel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stipends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for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participants,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etc.</a:t>
            </a:r>
            <a:endParaRPr sz="2000">
              <a:latin typeface="Gill Sans MT"/>
              <a:cs typeface="Gill Sans MT"/>
            </a:endParaRPr>
          </a:p>
          <a:p>
            <a:pPr marL="1001394" marR="13970" lvl="2" indent="-342900">
              <a:lnSpc>
                <a:spcPct val="80000"/>
              </a:lnSpc>
              <a:spcBef>
                <a:spcPts val="480"/>
              </a:spcBef>
              <a:buClr>
                <a:srgbClr val="FDB809"/>
              </a:buClr>
              <a:buFont typeface="Wingdings 2"/>
              <a:buChar char=""/>
              <a:tabLst>
                <a:tab pos="1001394" algn="l"/>
              </a:tabLst>
            </a:pPr>
            <a:r>
              <a:rPr sz="2000" dirty="0">
                <a:latin typeface="Gill Sans MT"/>
                <a:cs typeface="Gill Sans MT"/>
              </a:rPr>
              <a:t>Give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precise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amount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by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specifying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locations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using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university travel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guidelines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calculate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amount.</a:t>
            </a:r>
            <a:endParaRPr sz="2000">
              <a:latin typeface="Gill Sans MT"/>
              <a:cs typeface="Gill Sans MT"/>
            </a:endParaRPr>
          </a:p>
          <a:p>
            <a:pPr marL="1001394" marR="137795" lvl="2" indent="-343535">
              <a:lnSpc>
                <a:spcPct val="80000"/>
              </a:lnSpc>
              <a:spcBef>
                <a:spcPts val="480"/>
              </a:spcBef>
              <a:buClr>
                <a:srgbClr val="FDB809"/>
              </a:buClr>
              <a:buFont typeface="Wingdings 2"/>
              <a:buChar char=""/>
              <a:tabLst>
                <a:tab pos="1001394" algn="l"/>
              </a:tabLst>
            </a:pP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Travel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to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conferences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to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present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results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is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not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eligible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none" dirty="0">
                <a:latin typeface="Gill Sans MT"/>
                <a:cs typeface="Gill Sans MT"/>
              </a:rPr>
              <a:t>(nor</a:t>
            </a:r>
            <a:r>
              <a:rPr sz="2000" u="none" spc="-55" dirty="0">
                <a:latin typeface="Gill Sans MT"/>
                <a:cs typeface="Gill Sans MT"/>
              </a:rPr>
              <a:t> </a:t>
            </a:r>
            <a:r>
              <a:rPr sz="2000" u="none" spc="-25" dirty="0">
                <a:latin typeface="Gill Sans MT"/>
                <a:cs typeface="Gill Sans MT"/>
              </a:rPr>
              <a:t>are </a:t>
            </a:r>
            <a:r>
              <a:rPr sz="2000" u="none" dirty="0">
                <a:latin typeface="Gill Sans MT"/>
                <a:cs typeface="Gill Sans MT"/>
              </a:rPr>
              <a:t>publication</a:t>
            </a:r>
            <a:r>
              <a:rPr sz="2000" u="none" spc="-70" dirty="0">
                <a:latin typeface="Gill Sans MT"/>
                <a:cs typeface="Gill Sans MT"/>
              </a:rPr>
              <a:t> </a:t>
            </a:r>
            <a:r>
              <a:rPr sz="2000" u="none" spc="-10" dirty="0">
                <a:latin typeface="Gill Sans MT"/>
                <a:cs typeface="Gill Sans MT"/>
              </a:rPr>
              <a:t>costs).</a:t>
            </a:r>
            <a:endParaRPr sz="2000">
              <a:latin typeface="Gill Sans MT"/>
              <a:cs typeface="Gill Sans MT"/>
            </a:endParaRPr>
          </a:p>
          <a:p>
            <a:pPr marL="480059" marR="280035" indent="-342900">
              <a:lnSpc>
                <a:spcPct val="80000"/>
              </a:lnSpc>
              <a:spcBef>
                <a:spcPts val="565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480059" algn="l"/>
              </a:tabLst>
            </a:pPr>
            <a:r>
              <a:rPr sz="2800" dirty="0">
                <a:latin typeface="Gill Sans MT"/>
                <a:cs typeface="Gill Sans MT"/>
              </a:rPr>
              <a:t>If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requesting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any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other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funds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be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very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specific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as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item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and</a:t>
            </a:r>
            <a:r>
              <a:rPr sz="2800" spc="-3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purpose.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4800" y="0"/>
          <a:ext cx="8001000" cy="6854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355">
                <a:tc>
                  <a:txBody>
                    <a:bodyPr/>
                    <a:lstStyle/>
                    <a:p>
                      <a:pPr marL="873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3900" dirty="0">
                          <a:solidFill>
                            <a:srgbClr val="562213"/>
                          </a:solidFill>
                          <a:latin typeface="Gill Sans MT"/>
                          <a:cs typeface="Gill Sans MT"/>
                        </a:rPr>
                        <a:t>Self</a:t>
                      </a:r>
                      <a:r>
                        <a:rPr sz="3900" spc="-35" dirty="0">
                          <a:solidFill>
                            <a:srgbClr val="56221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900" spc="-10" dirty="0">
                          <a:solidFill>
                            <a:srgbClr val="562213"/>
                          </a:solidFill>
                          <a:latin typeface="Gill Sans MT"/>
                          <a:cs typeface="Gill Sans MT"/>
                        </a:rPr>
                        <a:t>Review</a:t>
                      </a:r>
                      <a:endParaRPr sz="3900">
                        <a:latin typeface="Gill Sans MT"/>
                        <a:cs typeface="Gill Sans MT"/>
                      </a:endParaRPr>
                    </a:p>
                    <a:p>
                      <a:pPr marL="40068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Criterion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878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 gridSpan="2">
                  <a:txBody>
                    <a:bodyPr/>
                    <a:lstStyle/>
                    <a:p>
                      <a:pPr marL="67945" marR="3362325" algn="just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COVER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SHEET: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ITEMS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ANSWERED,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PREVIOUS/CURRENT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FUNDING;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DEPARTMENT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HEAD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DEAN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SIGNATURES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COMMENTS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ED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95">
                <a:tc gridSpan="2"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Does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summary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terms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non-specialists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understand?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8E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pPr marL="67945" marR="88900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objectives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proposed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clearly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stated,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reasonable,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attainable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proposed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frame?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455">
                <a:tc gridSpan="2">
                  <a:txBody>
                    <a:bodyPr/>
                    <a:lstStyle/>
                    <a:p>
                      <a:pPr marL="67945" marR="3536950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Does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proposal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give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brief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outline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relates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builds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upon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existing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research?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E8E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9">
                <a:tc gridSpan="2">
                  <a:txBody>
                    <a:bodyPr/>
                    <a:lstStyle/>
                    <a:p>
                      <a:pPr marL="67945" marR="3312160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design,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method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collection,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procedure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analysis,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procedure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interpretation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appropriate?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ED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methodology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adequate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proposed?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59">
                <a:tc gridSpan="2"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Have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demonstrated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sufficient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expertise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undertake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proposed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project?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ED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Have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indicated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significance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proposed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project?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7695">
                <a:tc gridSpan="2">
                  <a:txBody>
                    <a:bodyPr/>
                    <a:lstStyle/>
                    <a:p>
                      <a:pPr marL="67945" marR="34029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Does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appear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likely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creative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qualify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for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presentation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regional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national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meeting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publication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refereed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journal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peer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reviewed exhibitions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presentations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outside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University?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ED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2455">
                <a:tc>
                  <a:txBody>
                    <a:bodyPr/>
                    <a:lstStyle/>
                    <a:p>
                      <a:pPr marL="67945" marR="54610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9.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budget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reasonable,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well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justified,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clearly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described?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Insufficient justification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items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result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disqualification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those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items.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959">
                <a:tc gridSpan="2">
                  <a:txBody>
                    <a:bodyPr/>
                    <a:lstStyle/>
                    <a:p>
                      <a:pPr marL="68580" marR="330644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Have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my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previously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funded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grant(s)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led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dissemination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results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appropriate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discipline?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ED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98450" y="1189888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450" y="1738528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450" y="2219225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450" y="2699922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450" y="3292563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450" y="3773261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450" y="4253957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450" y="4734655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450" y="5215352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450" y="5823296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450" y="6415938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Questions?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4762499" cy="3666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563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Evaluation</a:t>
            </a:r>
            <a:r>
              <a:rPr sz="3600" spc="-90" dirty="0"/>
              <a:t> </a:t>
            </a:r>
            <a:r>
              <a:rPr sz="3600" dirty="0"/>
              <a:t>of</a:t>
            </a:r>
            <a:r>
              <a:rPr sz="3600" spc="-55" dirty="0"/>
              <a:t> </a:t>
            </a:r>
            <a:r>
              <a:rPr sz="3600" dirty="0"/>
              <a:t>Proposals</a:t>
            </a:r>
            <a:r>
              <a:rPr sz="3600" spc="-65" dirty="0"/>
              <a:t> </a:t>
            </a:r>
            <a:r>
              <a:rPr sz="3600" dirty="0"/>
              <a:t>for</a:t>
            </a:r>
            <a:r>
              <a:rPr sz="3600" spc="-65" dirty="0"/>
              <a:t> </a:t>
            </a:r>
            <a:r>
              <a:rPr sz="3600" dirty="0"/>
              <a:t>FRG</a:t>
            </a:r>
            <a:r>
              <a:rPr sz="3600" spc="-60" dirty="0"/>
              <a:t> </a:t>
            </a:r>
            <a:r>
              <a:rPr sz="3600" spc="-25" dirty="0"/>
              <a:t>and</a:t>
            </a:r>
            <a:r>
              <a:rPr sz="3600" spc="-360" dirty="0"/>
              <a:t> </a:t>
            </a:r>
            <a:r>
              <a:rPr sz="3600" spc="-25" dirty="0"/>
              <a:t>SFF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96136" y="1464056"/>
            <a:ext cx="6714490" cy="3592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marR="5080" indent="-28257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Each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member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rates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each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proposal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on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spc="-50" dirty="0">
                <a:latin typeface="Gill Sans MT"/>
                <a:cs typeface="Gill Sans MT"/>
              </a:rPr>
              <a:t>a 	</a:t>
            </a:r>
            <a:r>
              <a:rPr sz="3200" dirty="0">
                <a:latin typeface="Gill Sans MT"/>
                <a:cs typeface="Gill Sans MT"/>
              </a:rPr>
              <a:t>scale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of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1-</a:t>
            </a:r>
            <a:r>
              <a:rPr sz="3200" spc="-25" dirty="0">
                <a:latin typeface="Gill Sans MT"/>
                <a:cs typeface="Gill Sans MT"/>
              </a:rPr>
              <a:t>5.</a:t>
            </a:r>
            <a:endParaRPr sz="3200">
              <a:latin typeface="Gill Sans MT"/>
              <a:cs typeface="Gill Sans MT"/>
            </a:endParaRPr>
          </a:p>
          <a:p>
            <a:pPr marL="294640" marR="371475" indent="-282575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Ratings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and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comments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are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compiled, 	</a:t>
            </a:r>
            <a:r>
              <a:rPr sz="3200" dirty="0">
                <a:latin typeface="Gill Sans MT"/>
                <a:cs typeface="Gill Sans MT"/>
              </a:rPr>
              <a:t>proposals</a:t>
            </a:r>
            <a:r>
              <a:rPr sz="3200" spc="-1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are</a:t>
            </a:r>
            <a:r>
              <a:rPr sz="3200" spc="-11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ranked.</a:t>
            </a:r>
            <a:endParaRPr sz="3200">
              <a:latin typeface="Gill Sans MT"/>
              <a:cs typeface="Gill Sans MT"/>
            </a:endParaRPr>
          </a:p>
          <a:p>
            <a:pPr marL="294640" marR="53784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Rankings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are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discussed,</a:t>
            </a:r>
            <a:r>
              <a:rPr sz="3200" spc="-32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emphasizing 	</a:t>
            </a:r>
            <a:r>
              <a:rPr sz="3200" dirty="0">
                <a:latin typeface="Gill Sans MT"/>
                <a:cs typeface="Gill Sans MT"/>
              </a:rPr>
              <a:t>proposals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with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widest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variation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in 	</a:t>
            </a:r>
            <a:r>
              <a:rPr sz="3200" spc="-10" dirty="0">
                <a:latin typeface="Gill Sans MT"/>
                <a:cs typeface="Gill Sans MT"/>
              </a:rPr>
              <a:t>scoring.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Faculty</a:t>
            </a:r>
            <a:r>
              <a:rPr spc="-155" dirty="0"/>
              <a:t> </a:t>
            </a:r>
            <a:r>
              <a:rPr dirty="0"/>
              <a:t>Research</a:t>
            </a:r>
            <a:r>
              <a:rPr spc="-160" dirty="0"/>
              <a:t> </a:t>
            </a:r>
            <a:r>
              <a:rPr spc="-10" dirty="0"/>
              <a:t>Grants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7836" y="1509347"/>
            <a:ext cx="7677150" cy="38969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400"/>
              </a:spcBef>
              <a:buClr>
                <a:srgbClr val="3891A7"/>
              </a:buClr>
              <a:buSzPct val="80555"/>
              <a:buFont typeface="Wingdings 2"/>
              <a:buChar char=""/>
              <a:tabLst>
                <a:tab pos="295910" algn="l"/>
              </a:tabLst>
            </a:pPr>
            <a:r>
              <a:rPr sz="18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Gill Sans MT"/>
                <a:cs typeface="Gill Sans MT"/>
                <a:hlinkClick r:id="rId2"/>
              </a:rPr>
              <a:t>https://www.missouristate.edu/Provost/FacultyDevelopment/researchgrants.htm</a:t>
            </a:r>
            <a:endParaRPr sz="1800">
              <a:latin typeface="Gill Sans MT"/>
              <a:cs typeface="Gill Sans MT"/>
            </a:endParaRPr>
          </a:p>
          <a:p>
            <a:pPr marL="294640" marR="389890" indent="-282575">
              <a:lnSpc>
                <a:spcPct val="100000"/>
              </a:lnSpc>
              <a:spcBef>
                <a:spcPts val="54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Faculty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Research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Grants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support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new 	research,</a:t>
            </a:r>
            <a:r>
              <a:rPr sz="3200" spc="-3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creative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or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scholarly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activities,</a:t>
            </a:r>
            <a:r>
              <a:rPr sz="3200" spc="-360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or 	</a:t>
            </a:r>
            <a:r>
              <a:rPr sz="3200" dirty="0">
                <a:latin typeface="Gill Sans MT"/>
                <a:cs typeface="Gill Sans MT"/>
              </a:rPr>
              <a:t>high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quality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projects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not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likely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receive 	</a:t>
            </a:r>
            <a:r>
              <a:rPr sz="3200" dirty="0">
                <a:latin typeface="Gill Sans MT"/>
                <a:cs typeface="Gill Sans MT"/>
              </a:rPr>
              <a:t>external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funding.</a:t>
            </a:r>
            <a:endParaRPr sz="3200">
              <a:latin typeface="Gill Sans MT"/>
              <a:cs typeface="Gill Sans MT"/>
            </a:endParaRPr>
          </a:p>
          <a:p>
            <a:pPr marL="294640" marR="54483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Priority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is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given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new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projects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and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to 	</a:t>
            </a:r>
            <a:r>
              <a:rPr sz="3200" dirty="0">
                <a:latin typeface="Gill Sans MT"/>
                <a:cs typeface="Gill Sans MT"/>
              </a:rPr>
              <a:t>faculty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members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who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have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not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previously 	</a:t>
            </a:r>
            <a:r>
              <a:rPr sz="3200" dirty="0">
                <a:latin typeface="Gill Sans MT"/>
                <a:cs typeface="Gill Sans MT"/>
              </a:rPr>
              <a:t>received</a:t>
            </a:r>
            <a:r>
              <a:rPr sz="3200" spc="-19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funding.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485965"/>
            <a:ext cx="193865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Eligibility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0236" y="1159865"/>
            <a:ext cx="7094855" cy="5283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dirty="0">
                <a:latin typeface="Gill Sans MT"/>
                <a:cs typeface="Gill Sans MT"/>
              </a:rPr>
              <a:t>Only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ranked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(tenure-</a:t>
            </a:r>
            <a:r>
              <a:rPr sz="3200" dirty="0">
                <a:latin typeface="Gill Sans MT"/>
                <a:cs typeface="Gill Sans MT"/>
              </a:rPr>
              <a:t>track)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faculty</a:t>
            </a:r>
            <a:endParaRPr sz="3200">
              <a:latin typeface="Gill Sans MT"/>
              <a:cs typeface="Gill Sans MT"/>
            </a:endParaRPr>
          </a:p>
          <a:p>
            <a:pPr marL="294640" marR="518159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One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award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allowed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per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2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years- 	</a:t>
            </a:r>
            <a:r>
              <a:rPr sz="3200" dirty="0">
                <a:latin typeface="Gill Sans MT"/>
                <a:cs typeface="Gill Sans MT"/>
              </a:rPr>
              <a:t>including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multiple-</a:t>
            </a:r>
            <a:r>
              <a:rPr sz="3200" dirty="0">
                <a:latin typeface="Gill Sans MT"/>
                <a:cs typeface="Gill Sans MT"/>
              </a:rPr>
              <a:t>authored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proposals.</a:t>
            </a:r>
            <a:endParaRPr sz="3200">
              <a:latin typeface="Gill Sans MT"/>
              <a:cs typeface="Gill Sans MT"/>
            </a:endParaRPr>
          </a:p>
          <a:p>
            <a:pPr marL="294640" marR="33464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The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same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project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can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not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be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funded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by 	</a:t>
            </a:r>
            <a:r>
              <a:rPr sz="3200" dirty="0">
                <a:latin typeface="Gill Sans MT"/>
                <a:cs typeface="Gill Sans MT"/>
              </a:rPr>
              <a:t>two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internal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grant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sources.</a:t>
            </a:r>
            <a:endParaRPr sz="3200">
              <a:latin typeface="Gill Sans MT"/>
              <a:cs typeface="Gill Sans MT"/>
            </a:endParaRPr>
          </a:p>
          <a:p>
            <a:pPr marL="294640" marR="62357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Contingent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on</a:t>
            </a:r>
            <a:r>
              <a:rPr sz="3200" spc="-1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continuing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at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MSU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the 	</a:t>
            </a:r>
            <a:r>
              <a:rPr sz="3200" dirty="0">
                <a:latin typeface="Gill Sans MT"/>
                <a:cs typeface="Gill Sans MT"/>
              </a:rPr>
              <a:t>following</a:t>
            </a:r>
            <a:r>
              <a:rPr sz="3200" spc="-105" dirty="0">
                <a:latin typeface="Gill Sans MT"/>
                <a:cs typeface="Gill Sans MT"/>
              </a:rPr>
              <a:t> </a:t>
            </a:r>
            <a:r>
              <a:rPr sz="3200" spc="-20" dirty="0">
                <a:latin typeface="Gill Sans MT"/>
                <a:cs typeface="Gill Sans MT"/>
              </a:rPr>
              <a:t>year.</a:t>
            </a:r>
            <a:endParaRPr sz="3200">
              <a:latin typeface="Gill Sans MT"/>
              <a:cs typeface="Gill Sans MT"/>
            </a:endParaRPr>
          </a:p>
          <a:p>
            <a:pPr marL="294640" marR="508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dirty="0">
                <a:latin typeface="Gill Sans MT"/>
                <a:cs typeface="Gill Sans MT"/>
              </a:rPr>
              <a:t>Faculty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member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previously</a:t>
            </a:r>
            <a:r>
              <a:rPr sz="3200" spc="-10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receiving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spc="-50" dirty="0">
                <a:latin typeface="Gill Sans MT"/>
                <a:cs typeface="Gill Sans MT"/>
              </a:rPr>
              <a:t>a 	</a:t>
            </a:r>
            <a:r>
              <a:rPr sz="3200" dirty="0">
                <a:latin typeface="Gill Sans MT"/>
                <a:cs typeface="Gill Sans MT"/>
              </a:rPr>
              <a:t>FRG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must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have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applied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for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external</a:t>
            </a:r>
            <a:r>
              <a:rPr sz="3200" spc="-10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grant 	</a:t>
            </a:r>
            <a:r>
              <a:rPr sz="3200" dirty="0">
                <a:latin typeface="Gill Sans MT"/>
                <a:cs typeface="Gill Sans MT"/>
              </a:rPr>
              <a:t>since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completion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of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the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previous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-20" dirty="0">
                <a:latin typeface="Gill Sans MT"/>
                <a:cs typeface="Gill Sans MT"/>
              </a:rPr>
              <a:t>FRG.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dirty="0"/>
              <a:t>Guidelines-</a:t>
            </a:r>
            <a:r>
              <a:rPr spc="-85" dirty="0"/>
              <a:t> </a:t>
            </a:r>
            <a:r>
              <a:rPr dirty="0"/>
              <a:t>Faculty</a:t>
            </a:r>
            <a:r>
              <a:rPr spc="-100" dirty="0"/>
              <a:t> </a:t>
            </a:r>
            <a:r>
              <a:rPr spc="-10" dirty="0"/>
              <a:t>Grants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3436" y="1464056"/>
            <a:ext cx="7115175" cy="4371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340" marR="73660" indent="-28257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308610" algn="l"/>
                <a:tab pos="3746500" algn="l"/>
              </a:tabLst>
            </a:pPr>
            <a:r>
              <a:rPr sz="3200" b="1" dirty="0">
                <a:latin typeface="Gill Sans MT"/>
                <a:cs typeface="Gill Sans MT"/>
              </a:rPr>
              <a:t>Applications</a:t>
            </a:r>
            <a:r>
              <a:rPr sz="3200" b="1" spc="-75" dirty="0">
                <a:latin typeface="Gill Sans MT"/>
                <a:cs typeface="Gill Sans MT"/>
              </a:rPr>
              <a:t> </a:t>
            </a:r>
            <a:r>
              <a:rPr sz="3200" b="1" spc="-20" dirty="0">
                <a:latin typeface="Gill Sans MT"/>
                <a:cs typeface="Gill Sans MT"/>
              </a:rPr>
              <a:t>due</a:t>
            </a:r>
            <a:r>
              <a:rPr sz="3200" spc="-20" dirty="0">
                <a:latin typeface="Gill Sans MT"/>
                <a:cs typeface="Gill Sans MT"/>
              </a:rPr>
              <a:t>:</a:t>
            </a:r>
            <a:r>
              <a:rPr sz="3200" dirty="0">
                <a:latin typeface="Gill Sans MT"/>
                <a:cs typeface="Gill Sans MT"/>
              </a:rPr>
              <a:t>	October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1</a:t>
            </a:r>
            <a:r>
              <a:rPr sz="3150" baseline="25132" dirty="0">
                <a:latin typeface="Gill Sans MT"/>
                <a:cs typeface="Gill Sans MT"/>
              </a:rPr>
              <a:t>st</a:t>
            </a:r>
            <a:r>
              <a:rPr sz="3150" spc="457" baseline="25132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for</a:t>
            </a:r>
            <a:r>
              <a:rPr sz="3200" spc="-2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Fall; 	</a:t>
            </a:r>
            <a:r>
              <a:rPr sz="3200" dirty="0">
                <a:latin typeface="Gill Sans MT"/>
                <a:cs typeface="Gill Sans MT"/>
              </a:rPr>
              <a:t>and</a:t>
            </a:r>
            <a:r>
              <a:rPr sz="3200" spc="-2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February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1</a:t>
            </a:r>
            <a:r>
              <a:rPr sz="3150" baseline="25132" dirty="0">
                <a:latin typeface="Gill Sans MT"/>
                <a:cs typeface="Gill Sans MT"/>
              </a:rPr>
              <a:t>st</a:t>
            </a:r>
            <a:r>
              <a:rPr sz="3150" spc="442" baseline="25132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for</a:t>
            </a:r>
            <a:r>
              <a:rPr sz="3200" spc="-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Spring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–</a:t>
            </a:r>
            <a:r>
              <a:rPr sz="3200" spc="-10" dirty="0">
                <a:latin typeface="Gill Sans MT"/>
                <a:cs typeface="Gill Sans MT"/>
              </a:rPr>
              <a:t> submit 	</a:t>
            </a:r>
            <a:r>
              <a:rPr sz="3200" dirty="0">
                <a:latin typeface="Gill Sans MT"/>
                <a:cs typeface="Gill Sans MT"/>
              </a:rPr>
              <a:t>electronically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as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one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document.</a:t>
            </a:r>
            <a:endParaRPr sz="3200">
              <a:latin typeface="Gill Sans MT"/>
              <a:cs typeface="Gill Sans MT"/>
            </a:endParaRPr>
          </a:p>
          <a:p>
            <a:pPr marL="307975" indent="-282575">
              <a:lnSpc>
                <a:spcPct val="100000"/>
              </a:lnSpc>
              <a:spcBef>
                <a:spcPts val="179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307975" algn="l"/>
              </a:tabLst>
            </a:pPr>
            <a:r>
              <a:rPr sz="3200" dirty="0">
                <a:latin typeface="Gill Sans MT"/>
                <a:cs typeface="Gill Sans MT"/>
              </a:rPr>
              <a:t>Faculty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grants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cannot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exceed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i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$7,500.</a:t>
            </a:r>
            <a:endParaRPr sz="3200">
              <a:latin typeface="Gill Sans MT"/>
              <a:cs typeface="Gill Sans MT"/>
            </a:endParaRPr>
          </a:p>
          <a:p>
            <a:pPr marL="307340" marR="33020" indent="-282575">
              <a:lnSpc>
                <a:spcPct val="100000"/>
              </a:lnSpc>
              <a:spcBef>
                <a:spcPts val="1820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308610" algn="l"/>
                <a:tab pos="5840095" algn="l"/>
              </a:tabLst>
            </a:pPr>
            <a:r>
              <a:rPr sz="2800" spc="-25" dirty="0">
                <a:latin typeface="Gill Sans MT"/>
                <a:cs typeface="Gill Sans MT"/>
              </a:rPr>
              <a:t>Personnel,</a:t>
            </a:r>
            <a:r>
              <a:rPr sz="2800" spc="-23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supplies,</a:t>
            </a:r>
            <a:r>
              <a:rPr sz="2800" spc="-250" dirty="0">
                <a:latin typeface="Gill Sans MT"/>
                <a:cs typeface="Gill Sans MT"/>
              </a:rPr>
              <a:t> </a:t>
            </a:r>
            <a:r>
              <a:rPr sz="2800" spc="-20" dirty="0">
                <a:latin typeface="Gill Sans MT"/>
                <a:cs typeface="Gill Sans MT"/>
              </a:rPr>
              <a:t>equipment,</a:t>
            </a:r>
            <a:r>
              <a:rPr sz="2800" spc="-25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travel,</a:t>
            </a:r>
            <a:r>
              <a:rPr sz="2800" dirty="0">
                <a:latin typeface="Gill Sans MT"/>
                <a:cs typeface="Gill Sans MT"/>
              </a:rPr>
              <a:t>	</a:t>
            </a:r>
            <a:r>
              <a:rPr sz="2800" spc="-10" dirty="0">
                <a:latin typeface="Gill Sans MT"/>
                <a:cs typeface="Gill Sans MT"/>
              </a:rPr>
              <a:t>services, 	other.</a:t>
            </a:r>
            <a:endParaRPr sz="2800">
              <a:latin typeface="Gill Sans MT"/>
              <a:cs typeface="Gill Sans MT"/>
            </a:endParaRPr>
          </a:p>
          <a:p>
            <a:pPr marL="307340" marR="17780" indent="-28257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308610" algn="l"/>
              </a:tabLst>
            </a:pPr>
            <a:r>
              <a:rPr sz="2800" dirty="0">
                <a:latin typeface="Gill Sans MT"/>
                <a:cs typeface="Gill Sans MT"/>
              </a:rPr>
              <a:t>Personnel</a:t>
            </a:r>
            <a:r>
              <a:rPr sz="2800" spc="-1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can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include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students,</a:t>
            </a:r>
            <a:r>
              <a:rPr sz="2800" spc="-31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GAs,</a:t>
            </a:r>
            <a:r>
              <a:rPr sz="2800" spc="-27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and 	</a:t>
            </a:r>
            <a:r>
              <a:rPr sz="2800" dirty="0">
                <a:latin typeface="Gill Sans MT"/>
                <a:cs typeface="Gill Sans MT"/>
              </a:rPr>
              <a:t>services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not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found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at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Missouri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State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University.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Guidelines,</a:t>
            </a:r>
            <a:r>
              <a:rPr spc="-31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873" y="1602542"/>
            <a:ext cx="6343650" cy="45224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81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sz="3200" spc="-10" dirty="0">
                <a:latin typeface="Gill Sans MT"/>
                <a:cs typeface="Gill Sans MT"/>
              </a:rPr>
              <a:t>NOT</a:t>
            </a:r>
            <a:r>
              <a:rPr sz="3200" spc="-21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covered</a:t>
            </a:r>
            <a:endParaRPr sz="3200">
              <a:latin typeface="Gill Sans MT"/>
              <a:cs typeface="Gill Sans MT"/>
            </a:endParaRPr>
          </a:p>
          <a:p>
            <a:pPr marL="569595" lvl="1" indent="-235585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69595" algn="l"/>
              </a:tabLst>
            </a:pPr>
            <a:r>
              <a:rPr sz="2800" dirty="0">
                <a:latin typeface="Gill Sans MT"/>
                <a:cs typeface="Gill Sans MT"/>
              </a:rPr>
              <a:t>Faculty</a:t>
            </a:r>
            <a:r>
              <a:rPr sz="2800" spc="-11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supplemental</a:t>
            </a:r>
            <a:r>
              <a:rPr sz="2800" spc="-13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pay</a:t>
            </a:r>
            <a:endParaRPr sz="2800">
              <a:latin typeface="Gill Sans MT"/>
              <a:cs typeface="Gill Sans MT"/>
            </a:endParaRPr>
          </a:p>
          <a:p>
            <a:pPr marL="570230" marR="175260" lvl="1" indent="-23622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800" spc="-80" dirty="0">
                <a:latin typeface="Gill Sans MT"/>
                <a:cs typeface="Gill Sans MT"/>
              </a:rPr>
              <a:t>Travel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meetings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for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presentations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of </a:t>
            </a:r>
            <a:r>
              <a:rPr sz="2800" spc="-10" dirty="0">
                <a:latin typeface="Gill Sans MT"/>
                <a:cs typeface="Gill Sans MT"/>
              </a:rPr>
              <a:t>results</a:t>
            </a:r>
            <a:endParaRPr sz="2800">
              <a:latin typeface="Gill Sans MT"/>
              <a:cs typeface="Gill Sans MT"/>
            </a:endParaRPr>
          </a:p>
          <a:p>
            <a:pPr marL="568960" lvl="1" indent="-23558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Verdana"/>
              <a:buChar char="◦"/>
              <a:tabLst>
                <a:tab pos="568960" algn="l"/>
              </a:tabLst>
            </a:pPr>
            <a:r>
              <a:rPr sz="2800" dirty="0">
                <a:latin typeface="Gill Sans MT"/>
                <a:cs typeface="Gill Sans MT"/>
              </a:rPr>
              <a:t>Publication</a:t>
            </a:r>
            <a:r>
              <a:rPr sz="2800" spc="-12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costs.</a:t>
            </a:r>
            <a:endParaRPr sz="2800">
              <a:latin typeface="Gill Sans MT"/>
              <a:cs typeface="Gill Sans MT"/>
            </a:endParaRPr>
          </a:p>
          <a:p>
            <a:pPr marL="294640" marR="154940" indent="-282575">
              <a:lnSpc>
                <a:spcPct val="100000"/>
              </a:lnSpc>
              <a:spcBef>
                <a:spcPts val="58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sz="3200" spc="-10" dirty="0">
                <a:latin typeface="Gill Sans MT"/>
                <a:cs typeface="Gill Sans MT"/>
              </a:rPr>
              <a:t>Projects/investigators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are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subject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to 	</a:t>
            </a:r>
            <a:r>
              <a:rPr sz="3200" dirty="0">
                <a:latin typeface="Gill Sans MT"/>
                <a:cs typeface="Gill Sans MT"/>
              </a:rPr>
              <a:t>MSU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policies/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guidelines</a:t>
            </a:r>
            <a:endParaRPr sz="3200">
              <a:latin typeface="Gill Sans MT"/>
              <a:cs typeface="Gill Sans MT"/>
            </a:endParaRPr>
          </a:p>
          <a:p>
            <a:pPr marL="570230" marR="5080" lvl="1" indent="-236220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</a:tabLst>
            </a:pPr>
            <a:r>
              <a:rPr sz="2800" dirty="0">
                <a:latin typeface="Gill Sans MT"/>
                <a:cs typeface="Gill Sans MT"/>
              </a:rPr>
              <a:t>Expenditures</a:t>
            </a:r>
            <a:r>
              <a:rPr sz="2800" spc="-12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only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after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all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approvals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are </a:t>
            </a:r>
            <a:r>
              <a:rPr sz="2800" spc="-10" dirty="0">
                <a:latin typeface="Gill Sans MT"/>
                <a:cs typeface="Gill Sans MT"/>
              </a:rPr>
              <a:t>obtained.</a:t>
            </a:r>
            <a:endParaRPr sz="28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47" y="121920"/>
            <a:ext cx="2080259" cy="25907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2" y="187452"/>
            <a:ext cx="6940295" cy="1220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839" y="333565"/>
            <a:ext cx="62388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Summer</a:t>
            </a:r>
            <a:r>
              <a:rPr spc="-120" dirty="0"/>
              <a:t> </a:t>
            </a:r>
            <a:r>
              <a:rPr dirty="0"/>
              <a:t>Faculty</a:t>
            </a:r>
            <a:r>
              <a:rPr spc="-110" dirty="0"/>
              <a:t> </a:t>
            </a:r>
            <a:r>
              <a:rPr spc="-10" dirty="0"/>
              <a:t>Fellowships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3364" y="1014285"/>
            <a:ext cx="7131684" cy="52108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lang="en-US" sz="20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Gill Sans MT"/>
                <a:cs typeface="Gill Sans MT"/>
                <a:hlinkClick r:id="rId3"/>
              </a:rPr>
              <a:t>http://graduate.missouristate.edu/facultystaff/SummerFellowships.htm</a:t>
            </a:r>
            <a:endParaRPr lang="en-US" sz="2000" dirty="0">
              <a:latin typeface="Gill Sans MT"/>
              <a:cs typeface="Gill Sans MT"/>
            </a:endParaRPr>
          </a:p>
          <a:p>
            <a:pPr marL="376555" marR="711835" indent="-282575" algn="just">
              <a:lnSpc>
                <a:spcPct val="100000"/>
              </a:lnSpc>
              <a:spcBef>
                <a:spcPts val="127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377825" algn="l"/>
              </a:tabLst>
            </a:pPr>
            <a:r>
              <a:rPr sz="3200" dirty="0">
                <a:latin typeface="Gill Sans MT"/>
                <a:cs typeface="Gill Sans MT"/>
              </a:rPr>
              <a:t>Summer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Faculty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Fellowships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support 	</a:t>
            </a:r>
            <a:r>
              <a:rPr sz="3200" dirty="0">
                <a:latin typeface="Gill Sans MT"/>
                <a:cs typeface="Gill Sans MT"/>
              </a:rPr>
              <a:t>research</a:t>
            </a:r>
            <a:r>
              <a:rPr sz="3200" spc="-1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and</a:t>
            </a:r>
            <a:r>
              <a:rPr sz="3200" spc="-1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creative</a:t>
            </a:r>
            <a:r>
              <a:rPr sz="3200" spc="-15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activities.</a:t>
            </a:r>
            <a:endParaRPr sz="3200" dirty="0">
              <a:latin typeface="Gill Sans MT"/>
              <a:cs typeface="Gill Sans MT"/>
            </a:endParaRPr>
          </a:p>
          <a:p>
            <a:pPr marL="376555" marR="233679" indent="-28257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377825" algn="l"/>
              </a:tabLst>
            </a:pPr>
            <a:r>
              <a:rPr sz="3200" dirty="0">
                <a:latin typeface="Gill Sans MT"/>
                <a:cs typeface="Gill Sans MT"/>
              </a:rPr>
              <a:t>Allows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Faculty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engage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in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research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or 	</a:t>
            </a:r>
            <a:r>
              <a:rPr sz="3200" dirty="0">
                <a:latin typeface="Gill Sans MT"/>
                <a:cs typeface="Gill Sans MT"/>
              </a:rPr>
              <a:t>creative</a:t>
            </a:r>
            <a:r>
              <a:rPr sz="3200" spc="-114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activities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and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devote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intense 	</a:t>
            </a:r>
            <a:r>
              <a:rPr sz="3200" dirty="0">
                <a:latin typeface="Gill Sans MT"/>
                <a:cs typeface="Gill Sans MT"/>
              </a:rPr>
              <a:t>thought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and</a:t>
            </a:r>
            <a:r>
              <a:rPr sz="3200" spc="-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activity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</a:t>
            </a:r>
            <a:r>
              <a:rPr sz="3200" spc="-1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single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project.</a:t>
            </a:r>
            <a:endParaRPr sz="3200" dirty="0">
              <a:latin typeface="Gill Sans MT"/>
              <a:cs typeface="Gill Sans MT"/>
            </a:endParaRPr>
          </a:p>
          <a:p>
            <a:pPr marL="376555" marR="508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377825" algn="l"/>
              </a:tabLst>
            </a:pPr>
            <a:r>
              <a:rPr sz="3200" dirty="0">
                <a:latin typeface="Gill Sans MT"/>
                <a:cs typeface="Gill Sans MT"/>
              </a:rPr>
              <a:t>Competitive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process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so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not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all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proposals 	</a:t>
            </a:r>
            <a:r>
              <a:rPr sz="3200" dirty="0">
                <a:latin typeface="Gill Sans MT"/>
                <a:cs typeface="Gill Sans MT"/>
              </a:rPr>
              <a:t>are</a:t>
            </a:r>
            <a:r>
              <a:rPr sz="3200" spc="-1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funded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spc="-20" dirty="0">
                <a:latin typeface="Gill Sans MT"/>
                <a:cs typeface="Gill Sans MT"/>
              </a:rPr>
              <a:t>-</a:t>
            </a:r>
            <a:r>
              <a:rPr sz="3200" spc="-320" dirty="0">
                <a:latin typeface="Gill Sans MT"/>
                <a:cs typeface="Gill Sans MT"/>
              </a:rPr>
              <a:t> </a:t>
            </a:r>
            <a:r>
              <a:rPr sz="3200" spc="-45" dirty="0">
                <a:latin typeface="Gill Sans MT"/>
                <a:cs typeface="Gill Sans MT"/>
              </a:rPr>
              <a:t>APPLY… </a:t>
            </a:r>
            <a:r>
              <a:rPr sz="3200" dirty="0">
                <a:latin typeface="Gill Sans MT"/>
                <a:cs typeface="Gill Sans MT"/>
              </a:rPr>
              <a:t>with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STRONG 	PROPOSAL.</a:t>
            </a:r>
            <a:endParaRPr sz="3200" dirty="0">
              <a:latin typeface="Gill Sans MT"/>
              <a:cs typeface="Gill Sans MT"/>
            </a:endParaRPr>
          </a:p>
          <a:p>
            <a:pPr marL="377190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377190" algn="l"/>
              </a:tabLst>
            </a:pPr>
            <a:r>
              <a:rPr sz="3200" dirty="0">
                <a:latin typeface="Gill Sans MT"/>
                <a:cs typeface="Gill Sans MT"/>
              </a:rPr>
              <a:t>Subject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all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University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policies.</a:t>
            </a:r>
            <a:endParaRPr sz="32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624" y="370331"/>
            <a:ext cx="2641091" cy="1219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80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Eligibility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3436" y="1468628"/>
            <a:ext cx="715772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610" marR="1778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308610" algn="l"/>
              </a:tabLst>
            </a:pPr>
            <a:r>
              <a:rPr sz="2400" dirty="0">
                <a:latin typeface="Gill Sans MT"/>
                <a:cs typeface="Gill Sans MT"/>
              </a:rPr>
              <a:t>Faculty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with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rank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of</a:t>
            </a:r>
            <a:r>
              <a:rPr sz="2400" spc="-2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Assistant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Professor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above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who </a:t>
            </a:r>
            <a:r>
              <a:rPr sz="2400" dirty="0">
                <a:latin typeface="Gill Sans MT"/>
                <a:cs typeface="Gill Sans MT"/>
              </a:rPr>
              <a:t>have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research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commitment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their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appointment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are </a:t>
            </a:r>
            <a:r>
              <a:rPr sz="2400" spc="-10" dirty="0">
                <a:latin typeface="Gill Sans MT"/>
                <a:cs typeface="Gill Sans MT"/>
              </a:rPr>
              <a:t>eligible.</a:t>
            </a:r>
            <a:endParaRPr sz="2400">
              <a:latin typeface="Gill Sans MT"/>
              <a:cs typeface="Gill Sans MT"/>
            </a:endParaRPr>
          </a:p>
          <a:p>
            <a:pPr marL="308610" marR="15240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308610" algn="l"/>
              </a:tabLst>
            </a:pPr>
            <a:r>
              <a:rPr sz="2400" dirty="0">
                <a:latin typeface="Gill Sans MT"/>
                <a:cs typeface="Gill Sans MT"/>
              </a:rPr>
              <a:t>May</a:t>
            </a:r>
            <a:r>
              <a:rPr sz="2400" spc="-90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NOT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teach</a:t>
            </a:r>
            <a:r>
              <a:rPr sz="2400" spc="-9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summer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courses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have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outside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jobs </a:t>
            </a:r>
            <a:r>
              <a:rPr sz="2400" dirty="0">
                <a:latin typeface="Gill Sans MT"/>
                <a:cs typeface="Gill Sans MT"/>
              </a:rPr>
              <a:t>during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SFF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–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begins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1</a:t>
            </a:r>
            <a:r>
              <a:rPr sz="2400" baseline="24305" dirty="0">
                <a:latin typeface="Gill Sans MT"/>
                <a:cs typeface="Gill Sans MT"/>
              </a:rPr>
              <a:t>st</a:t>
            </a:r>
            <a:r>
              <a:rPr sz="2400" spc="277" baseline="243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day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summer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term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and </a:t>
            </a:r>
            <a:r>
              <a:rPr sz="2400" dirty="0">
                <a:latin typeface="Gill Sans MT"/>
                <a:cs typeface="Gill Sans MT"/>
              </a:rPr>
              <a:t>ends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last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day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summer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term.</a:t>
            </a:r>
            <a:endParaRPr sz="2400">
              <a:latin typeface="Gill Sans MT"/>
              <a:cs typeface="Gill Sans MT"/>
            </a:endParaRPr>
          </a:p>
          <a:p>
            <a:pPr marL="3086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308610" algn="l"/>
              </a:tabLst>
            </a:pPr>
            <a:r>
              <a:rPr sz="2400" dirty="0">
                <a:latin typeface="Gill Sans MT"/>
                <a:cs typeface="Gill Sans MT"/>
              </a:rPr>
              <a:t>Must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return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MSU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following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academic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year.</a:t>
            </a:r>
            <a:endParaRPr sz="2400">
              <a:latin typeface="Gill Sans MT"/>
              <a:cs typeface="Gill Sans MT"/>
            </a:endParaRPr>
          </a:p>
          <a:p>
            <a:pPr marL="308610" marR="24384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308610" algn="l"/>
              </a:tabLst>
            </a:pPr>
            <a:r>
              <a:rPr sz="2400" dirty="0">
                <a:latin typeface="Gill Sans MT"/>
                <a:cs typeface="Gill Sans MT"/>
              </a:rPr>
              <a:t>Same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project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cannot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funded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by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another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internal </a:t>
            </a:r>
            <a:r>
              <a:rPr sz="2400" dirty="0">
                <a:latin typeface="Gill Sans MT"/>
                <a:cs typeface="Gill Sans MT"/>
              </a:rPr>
              <a:t>grant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source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(No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SFF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FRG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during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same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academic year).</a:t>
            </a:r>
            <a:endParaRPr sz="2400">
              <a:latin typeface="Gill Sans MT"/>
              <a:cs typeface="Gill Sans MT"/>
            </a:endParaRPr>
          </a:p>
          <a:p>
            <a:pPr marL="308610" marR="84709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308610" algn="l"/>
              </a:tabLst>
            </a:pPr>
            <a:r>
              <a:rPr sz="2400" dirty="0">
                <a:latin typeface="Gill Sans MT"/>
                <a:cs typeface="Gill Sans MT"/>
              </a:rPr>
              <a:t>Cannot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directly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precede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immediately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follow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50" dirty="0">
                <a:latin typeface="Gill Sans MT"/>
                <a:cs typeface="Gill Sans MT"/>
              </a:rPr>
              <a:t>a </a:t>
            </a:r>
            <a:r>
              <a:rPr sz="2400" dirty="0">
                <a:latin typeface="Gill Sans MT"/>
                <a:cs typeface="Gill Sans MT"/>
              </a:rPr>
              <a:t>sabbatical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–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academic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year.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C66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4a7e0dc-3aa6-4ad0-b62e-852346f11afb" xsi:nil="true"/>
    <lcf76f155ced4ddcb4097134ff3c332f xmlns="b1f1b4ac-af3b-4eed-b83f-7f95665eeed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EBFEC6552004AB1094A69CE3874F7" ma:contentTypeVersion="20" ma:contentTypeDescription="Create a new document." ma:contentTypeScope="" ma:versionID="8ef03fee7bcddd5ebfb87f83e4865053">
  <xsd:schema xmlns:xsd="http://www.w3.org/2001/XMLSchema" xmlns:xs="http://www.w3.org/2001/XMLSchema" xmlns:p="http://schemas.microsoft.com/office/2006/metadata/properties" xmlns:ns1="http://schemas.microsoft.com/sharepoint/v3" xmlns:ns2="b1f1b4ac-af3b-4eed-b83f-7f95665eeed8" xmlns:ns3="d4a7e0dc-3aa6-4ad0-b62e-852346f11afb" targetNamespace="http://schemas.microsoft.com/office/2006/metadata/properties" ma:root="true" ma:fieldsID="6aa6b0e4d8c5bb4640a24a5f916afd87" ns1:_="" ns2:_="" ns3:_="">
    <xsd:import namespace="http://schemas.microsoft.com/sharepoint/v3"/>
    <xsd:import namespace="b1f1b4ac-af3b-4eed-b83f-7f95665eeed8"/>
    <xsd:import namespace="d4a7e0dc-3aa6-4ad0-b62e-852346f11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1b4ac-af3b-4eed-b83f-7f95665eee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da40051-455f-48ac-bab4-8728f93bac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7e0dc-3aa6-4ad0-b62e-852346f11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4578a92-124c-4b75-a76c-1e901128670e}" ma:internalName="TaxCatchAll" ma:showField="CatchAllData" ma:web="d4a7e0dc-3aa6-4ad0-b62e-852346f11a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C8559B-0461-425C-90E7-94963BFE2CF3}">
  <ds:schemaRefs>
    <ds:schemaRef ds:uri="d4a7e0dc-3aa6-4ad0-b62e-852346f11afb"/>
    <ds:schemaRef ds:uri="http://purl.org/dc/terms/"/>
    <ds:schemaRef ds:uri="http://purl.org/dc/dcmitype/"/>
    <ds:schemaRef ds:uri="b1f1b4ac-af3b-4eed-b83f-7f95665eeed8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4B8F30A-D5EF-436A-A779-35FC2C6B6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0B4DA-13D9-4567-A28C-58C4A6F46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f1b4ac-af3b-4eed-b83f-7f95665eeed8"/>
    <ds:schemaRef ds:uri="d4a7e0dc-3aa6-4ad0-b62e-852346f11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1948</Words>
  <Application>Microsoft Office PowerPoint</Application>
  <PresentationFormat>On-screen Show (4:3)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Gill Sans MT</vt:lpstr>
      <vt:lpstr>Times New Roman</vt:lpstr>
      <vt:lpstr>Verdana</vt:lpstr>
      <vt:lpstr>Wingdings 2</vt:lpstr>
      <vt:lpstr>Office Theme</vt:lpstr>
      <vt:lpstr>MSU Internal Grant Funding</vt:lpstr>
      <vt:lpstr>Faculty Grants and Summer Faculty Fellowship Committee</vt:lpstr>
      <vt:lpstr>Evaluation of Proposals for FRG and SFF</vt:lpstr>
      <vt:lpstr>Faculty Research Grants</vt:lpstr>
      <vt:lpstr>Eligibility</vt:lpstr>
      <vt:lpstr>Guidelines- Faculty Grants</vt:lpstr>
      <vt:lpstr>Guidelines, continued</vt:lpstr>
      <vt:lpstr>Summer Faculty Fellowships</vt:lpstr>
      <vt:lpstr>Eligibility</vt:lpstr>
      <vt:lpstr>Guidelines- Summer Fellowships</vt:lpstr>
      <vt:lpstr>NOT considered for SFF</vt:lpstr>
      <vt:lpstr>Odds of success</vt:lpstr>
      <vt:lpstr>Elements of the Proposal Most are required for FRG and SFF, but may be in different order, so pay careful attention to the guidelines.</vt:lpstr>
      <vt:lpstr>Consider the Reviewers</vt:lpstr>
      <vt:lpstr>Project Summary (FGR &amp; SFF)</vt:lpstr>
      <vt:lpstr>Avoid jargon For example:</vt:lpstr>
      <vt:lpstr>Better</vt:lpstr>
      <vt:lpstr>Purpose of the Project</vt:lpstr>
      <vt:lpstr>Research Design &amp; Methods</vt:lpstr>
      <vt:lpstr>Research Design &amp; Methods</vt:lpstr>
      <vt:lpstr>Research Design &amp; Methods</vt:lpstr>
      <vt:lpstr>Other Sources of Funding</vt:lpstr>
      <vt:lpstr>Previous MSU Funding</vt:lpstr>
      <vt:lpstr>FRG Budget (SFF is just the set stipend)</vt:lpstr>
      <vt:lpstr>Budget</vt:lpstr>
      <vt:lpstr>Budget</vt:lpstr>
      <vt:lpstr>PowerPoint Presentation</vt:lpstr>
      <vt:lpstr>Questions?</vt:lpstr>
    </vt:vector>
  </TitlesOfParts>
  <Company>Missouri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Research:  Everything You Ever Wanted To Know But Were  Afraid To Ask</dc:title>
  <dc:creator>cam938</dc:creator>
  <cp:lastModifiedBy>Taylor, Lisa M</cp:lastModifiedBy>
  <cp:revision>2</cp:revision>
  <dcterms:created xsi:type="dcterms:W3CDTF">2024-08-20T16:06:54Z</dcterms:created>
  <dcterms:modified xsi:type="dcterms:W3CDTF">2024-08-22T17:27:56Z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0x01010071EEBFEC6552004AB1094A69CE3874F7</vt:lpwstr>
  </property>
  <property fmtid="{D5CDD505-2E9C-101B-9397-08002B2CF9AE}" pid="3" name="Created">
    <vt:filetime>2023-09-22T00:00:00Z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2024-08-20T00:00:00Z</vt:filetime>
  </property>
  <property fmtid="{D5CDD505-2E9C-101B-9397-08002B2CF9AE}" pid="6" name="Producer">
    <vt:lpwstr>Adobe PDF Library 23.6.96</vt:lpwstr>
  </property>
  <property fmtid="{D5CDD505-2E9C-101B-9397-08002B2CF9AE}" pid="7" name="MediaServiceImageTags">
    <vt:lpwstr/>
  </property>
</Properties>
</file>